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440" r:id="rId3"/>
    <p:sldId id="447" r:id="rId4"/>
    <p:sldId id="474" r:id="rId5"/>
    <p:sldId id="461" r:id="rId6"/>
    <p:sldId id="455" r:id="rId7"/>
    <p:sldId id="481" r:id="rId8"/>
    <p:sldId id="478" r:id="rId9"/>
    <p:sldId id="462" r:id="rId10"/>
    <p:sldId id="483" r:id="rId11"/>
    <p:sldId id="480" r:id="rId12"/>
    <p:sldId id="482" r:id="rId13"/>
    <p:sldId id="477" r:id="rId14"/>
    <p:sldId id="476" r:id="rId15"/>
    <p:sldId id="479" r:id="rId16"/>
    <p:sldId id="475" r:id="rId17"/>
    <p:sldId id="325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9E79"/>
    <a:srgbClr val="ECA47C"/>
    <a:srgbClr val="EBA4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22" autoAdjust="0"/>
    <p:restoredTop sz="93815" autoAdjust="0"/>
  </p:normalViewPr>
  <p:slideViewPr>
    <p:cSldViewPr snapToGrid="0">
      <p:cViewPr varScale="1">
        <p:scale>
          <a:sx n="108" d="100"/>
          <a:sy n="108" d="100"/>
        </p:scale>
        <p:origin x="208" y="1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313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0T13:18:07.82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65 14 24575,'-4'34'0,"0"-9"0,-4-9 0,-1-12 0,1 0 0,0-4 0,0 0 0,0 0 0,4-12 0,0 5 0,4-10 0,0 4 0,0 3 0,0-2 0,0 3 0,0 1 0,8 4 0,-3 0 0,7 4 0,-4 0 0,0 0 0,0 0 0,-4 7 0,0-2 0,-4 6 0,0-3 0,0 0 0,0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0T13:18:07.82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0T13:18:07.82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0T13:18:07.82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0T13:18:07.8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0T13:18:07.82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0T13:18:07.82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304ED-E73C-440D-BA53-68B29114B6F1}" type="datetimeFigureOut">
              <a:rPr lang="de-DE" smtClean="0"/>
              <a:t>13.09.19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109FE-6567-4EFF-913D-EEF9CCA428E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2823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acetExtrabold-XXitalic" pitchFamily="2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532670"/>
          </a:xfrm>
        </p:spPr>
        <p:txBody>
          <a:bodyPr/>
          <a:lstStyle>
            <a:lvl1pPr marL="0" indent="0" algn="ctr">
              <a:buNone/>
              <a:defRPr sz="2400">
                <a:latin typeface="Facet-XXitalic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6546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1270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2267" y="235948"/>
            <a:ext cx="9534676" cy="938592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4800" b="0" kern="1200" cap="none" spc="0" dirty="0">
                <a:ln w="0"/>
                <a:solidFill>
                  <a:schemeClr val="tx1"/>
                </a:solidFill>
                <a:effectLst/>
                <a:latin typeface="Facet-XXitalic" pitchFamily="2" charset="0"/>
                <a:ea typeface="+mj-ea"/>
                <a:cs typeface="+mj-c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457011"/>
            <a:ext cx="10124552" cy="4531807"/>
          </a:xfrm>
        </p:spPr>
        <p:txBody>
          <a:bodyPr/>
          <a:lstStyle>
            <a:lvl1pPr marL="447675" indent="-447675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777291" y="6369538"/>
            <a:ext cx="637418" cy="365125"/>
          </a:xfrm>
        </p:spPr>
        <p:txBody>
          <a:bodyPr/>
          <a:lstStyle>
            <a:lvl1pPr algn="ctr">
              <a:defRPr sz="1600"/>
            </a:lvl1pPr>
          </a:lstStyle>
          <a:p>
            <a:fld id="{AABD3939-A8F1-4F03-8C61-30A54D5DC87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44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422609"/>
            <a:ext cx="5181600" cy="4596354"/>
          </a:xfrm>
        </p:spPr>
        <p:txBody>
          <a:bodyPr/>
          <a:lstStyle>
            <a:lvl1pPr marL="447675" indent="-447675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422609"/>
            <a:ext cx="4810648" cy="4596354"/>
          </a:xfrm>
        </p:spPr>
        <p:txBody>
          <a:bodyPr/>
          <a:lstStyle>
            <a:lvl1pPr marL="447675" indent="-447675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4648200" y="6356350"/>
            <a:ext cx="2743200" cy="365125"/>
          </a:xfrm>
        </p:spPr>
        <p:txBody>
          <a:bodyPr/>
          <a:lstStyle>
            <a:lvl1pPr algn="ctr">
              <a:defRPr sz="1400">
                <a:effectLst/>
              </a:defRPr>
            </a:lvl1pPr>
          </a:lstStyle>
          <a:p>
            <a:fld id="{AABD3939-A8F1-4F03-8C61-30A54D5DC87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C6C3E50B-07C9-4EF3-9387-01109DE10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764" y="365125"/>
            <a:ext cx="8701035" cy="720097"/>
          </a:xfrm>
        </p:spPr>
        <p:txBody>
          <a:bodyPr>
            <a:noAutofit/>
          </a:bodyPr>
          <a:lstStyle>
            <a:lvl1pPr>
              <a:defRPr sz="4800">
                <a:latin typeface="Facet-XXitalic" pitchFamily="2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0059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241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515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468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908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1467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178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AABD3939-A8F1-4F03-8C61-30A54D5DC87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2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7675" indent="-447675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3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customXml" Target="../ink/ink7.xml"/><Relationship Id="rId5" Type="http://schemas.openxmlformats.org/officeDocument/2006/relationships/customXml" Target="../ink/ink2.xml"/><Relationship Id="rId10" Type="http://schemas.openxmlformats.org/officeDocument/2006/relationships/customXml" Target="../ink/ink6.xml"/><Relationship Id="rId4" Type="http://schemas.openxmlformats.org/officeDocument/2006/relationships/image" Target="../media/image21.png"/><Relationship Id="rId9" Type="http://schemas.openxmlformats.org/officeDocument/2006/relationships/customXml" Target="../ink/ink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2CC955-20F4-4D5A-B231-4549D3AEB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608757"/>
            <a:ext cx="9144000" cy="2208590"/>
          </a:xfrm>
        </p:spPr>
        <p:txBody>
          <a:bodyPr anchor="t">
            <a:noAutofit/>
          </a:bodyPr>
          <a:lstStyle/>
          <a:p>
            <a:r>
              <a:rPr lang="en" sz="3200" b="1" dirty="0">
                <a:solidFill>
                  <a:prstClr val="black"/>
                </a:solidFill>
                <a:latin typeface="Arial" panose="020B0604020202020204"/>
              </a:rPr>
              <a:t>Deep Learning Hackathon</a:t>
            </a:r>
            <a:br>
              <a:rPr lang="en" sz="3200" dirty="0">
                <a:solidFill>
                  <a:prstClr val="black"/>
                </a:solidFill>
                <a:latin typeface="Arial" panose="020B0604020202020204"/>
              </a:rPr>
            </a:br>
            <a:r>
              <a:rPr lang="en" sz="2400" dirty="0">
                <a:solidFill>
                  <a:prstClr val="black"/>
                </a:solidFill>
                <a:latin typeface="Arial" panose="020B0604020202020204"/>
              </a:rPr>
              <a:t>Realtime Information Extraction with Deep Learning and A Priori Object Information on an Autonomous Racecar</a:t>
            </a:r>
            <a:br>
              <a:rPr lang="en" sz="2400" dirty="0">
                <a:solidFill>
                  <a:prstClr val="black"/>
                </a:solidFill>
                <a:latin typeface="Arial" panose="020B0604020202020204"/>
              </a:rPr>
            </a:br>
            <a:br>
              <a:rPr lang="en" sz="2400" dirty="0">
                <a:solidFill>
                  <a:prstClr val="black"/>
                </a:solidFill>
                <a:latin typeface="Arial" panose="020B0604020202020204"/>
              </a:rPr>
            </a:br>
            <a:r>
              <a:rPr lang="en" sz="2400" dirty="0">
                <a:solidFill>
                  <a:prstClr val="black"/>
                </a:solidFill>
                <a:latin typeface="Arial" panose="020B0604020202020204"/>
              </a:rPr>
              <a:t>Marvin Burges, Julien Fischer and Jonas </a:t>
            </a:r>
            <a:r>
              <a:rPr lang="en" sz="2400" dirty="0" err="1">
                <a:solidFill>
                  <a:prstClr val="black"/>
                </a:solidFill>
                <a:latin typeface="Arial" panose="020B0604020202020204"/>
              </a:rPr>
              <a:t>Schenke</a:t>
            </a:r>
            <a:br>
              <a:rPr lang="en" sz="2400" dirty="0">
                <a:solidFill>
                  <a:prstClr val="black"/>
                </a:solidFill>
                <a:latin typeface="Arial" panose="020B0604020202020204"/>
              </a:rPr>
            </a:br>
            <a:r>
              <a:rPr lang="en" sz="2400" dirty="0" err="1">
                <a:solidFill>
                  <a:prstClr val="black"/>
                </a:solidFill>
                <a:latin typeface="Arial" panose="020B0604020202020204"/>
              </a:rPr>
              <a:t>Elbflorace</a:t>
            </a:r>
            <a:r>
              <a:rPr lang="en" sz="2400" dirty="0">
                <a:solidFill>
                  <a:prstClr val="black"/>
                </a:solidFill>
                <a:latin typeface="Arial" panose="020B0604020202020204"/>
              </a:rPr>
              <a:t> Driverless – TU Dresden</a:t>
            </a:r>
            <a:endParaRPr lang="de-DE" sz="3200" dirty="0">
              <a:latin typeface="+mj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2C15C4-2C98-4DD3-973F-129842432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50" y="1040653"/>
            <a:ext cx="8701849" cy="220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50033"/>
      </p:ext>
    </p:extLst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3F13-278A-834A-9C4D-C743ED3C5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Point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D95A5-E4C8-B540-824B-834C8A57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E2312A-2F6F-3344-9899-AE7A2A1DA10A}"/>
              </a:ext>
            </a:extLst>
          </p:cNvPr>
          <p:cNvSpPr txBox="1"/>
          <p:nvPr/>
        </p:nvSpPr>
        <p:spPr>
          <a:xfrm>
            <a:off x="3126203" y="1107602"/>
            <a:ext cx="5551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components:</a:t>
            </a:r>
          </a:p>
          <a:p>
            <a:pPr algn="ctr"/>
            <a:r>
              <a:rPr lang="en-US" dirty="0"/>
              <a:t>1.) loss for coordinates (MAE)</a:t>
            </a:r>
          </a:p>
          <a:p>
            <a:pPr algn="ctr"/>
            <a:r>
              <a:rPr lang="en-US" dirty="0"/>
              <a:t>2) </a:t>
            </a:r>
            <a:r>
              <a:rPr lang="en-US" dirty="0" err="1"/>
              <a:t>Colineary</a:t>
            </a:r>
            <a:r>
              <a:rPr lang="en-US" dirty="0"/>
              <a:t> loss for points on a straight line </a:t>
            </a:r>
            <a:br>
              <a:rPr lang="en-US" dirty="0"/>
            </a:br>
            <a:r>
              <a:rPr lang="en-US" dirty="0"/>
              <a:t>e.g. |</a:t>
            </a:r>
            <a:r>
              <a:rPr lang="en-US" dirty="0" err="1"/>
              <a:t>Det</a:t>
            </a:r>
            <a:r>
              <a:rPr lang="en-US" dirty="0"/>
              <a:t>(p0,p1,p2)| -&gt;0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E4B9D6-A51E-6A42-B1B6-CC40AC543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595" y="2425959"/>
            <a:ext cx="7556809" cy="3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1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3F13-278A-834A-9C4D-C743ED3C5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Point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D95A5-E4C8-B540-824B-834C8A57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60191-63E5-A545-A3F7-67AC411AD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659"/>
            <a:ext cx="12192000" cy="4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05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3F13-278A-834A-9C4D-C743ED3C5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Point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D95A5-E4C8-B540-824B-834C8A57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C6AECE-9341-2349-814C-478E472CD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473200"/>
            <a:ext cx="107823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25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3F13-278A-834A-9C4D-C743ED3C5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Point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D95A5-E4C8-B540-824B-834C8A57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BF7600-0B3A-6F41-8091-2511E33BC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164" y="1058165"/>
            <a:ext cx="8890254" cy="4939030"/>
          </a:xfrm>
        </p:spPr>
      </p:pic>
    </p:spTree>
    <p:extLst>
      <p:ext uri="{BB962C8B-B14F-4D97-AF65-F5344CB8AC3E}">
        <p14:creationId xmlns:p14="http://schemas.microsoft.com/office/powerpoint/2010/main" val="2160293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3F13-278A-834A-9C4D-C743ED3C5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Point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D95A5-E4C8-B540-824B-834C8A57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BF7600-0B3A-6F41-8091-2511E33BC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2164" y="1316712"/>
            <a:ext cx="8890254" cy="4421935"/>
          </a:xfrm>
        </p:spPr>
      </p:pic>
    </p:spTree>
    <p:extLst>
      <p:ext uri="{BB962C8B-B14F-4D97-AF65-F5344CB8AC3E}">
        <p14:creationId xmlns:p14="http://schemas.microsoft.com/office/powerpoint/2010/main" val="2504748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3F13-278A-834A-9C4D-C743ED3C5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Point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D95A5-E4C8-B540-824B-834C8A57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BF7600-0B3A-6F41-8091-2511E33BC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10" y="1316712"/>
            <a:ext cx="8384761" cy="4421935"/>
          </a:xfrm>
        </p:spPr>
      </p:pic>
    </p:spTree>
    <p:extLst>
      <p:ext uri="{BB962C8B-B14F-4D97-AF65-F5344CB8AC3E}">
        <p14:creationId xmlns:p14="http://schemas.microsoft.com/office/powerpoint/2010/main" val="3858157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3F13-278A-834A-9C4D-C743ED3C5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Distance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D95A5-E4C8-B540-824B-834C8A57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3329AF-19B2-8443-AF21-CABF412E9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Pinhole Model</a:t>
            </a:r>
          </a:p>
          <a:p>
            <a:r>
              <a:rPr lang="en-GB" dirty="0"/>
              <a:t>Machine Learning Approach</a:t>
            </a:r>
          </a:p>
        </p:txBody>
      </p:sp>
    </p:spTree>
    <p:extLst>
      <p:ext uri="{BB962C8B-B14F-4D97-AF65-F5344CB8AC3E}">
        <p14:creationId xmlns:p14="http://schemas.microsoft.com/office/powerpoint/2010/main" val="1511082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E714F-7983-7D44-A710-63379B700D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Thanks for your attention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04FC9-50F1-2943-98EA-729A3F2D54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45223108"/>
      </p:ext>
    </p:extLst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088022D4-BD17-414A-9CE8-DA5D58B53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21" y="4032795"/>
            <a:ext cx="3607531" cy="24012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1254C5D-6C6D-4B0E-AFED-C1EC93BA7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267" y="248827"/>
            <a:ext cx="9534676" cy="938592"/>
          </a:xfrm>
        </p:spPr>
        <p:txBody>
          <a:bodyPr/>
          <a:lstStyle/>
          <a:p>
            <a:r>
              <a:rPr lang="de-DE" err="1">
                <a:latin typeface="+mj-lt"/>
              </a:rPr>
              <a:t>Concept</a:t>
            </a:r>
            <a:r>
              <a:rPr lang="de-DE">
                <a:latin typeface="+mj-lt"/>
              </a:rPr>
              <a:t> </a:t>
            </a:r>
            <a:r>
              <a:rPr lang="de-DE" err="1">
                <a:latin typeface="+mj-lt"/>
              </a:rPr>
              <a:t>Driverless</a:t>
            </a:r>
            <a:endParaRPr lang="de-DE">
              <a:latin typeface="+mj-lt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FF7CC61-E12B-4BA5-86AA-E522CADD4D32}"/>
              </a:ext>
            </a:extLst>
          </p:cNvPr>
          <p:cNvSpPr txBox="1">
            <a:spLocks/>
          </p:cNvSpPr>
          <p:nvPr/>
        </p:nvSpPr>
        <p:spPr>
          <a:xfrm>
            <a:off x="4233166" y="2151301"/>
            <a:ext cx="609852" cy="938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4800" b="0" kern="1200" cap="none" spc="0" dirty="0">
                <a:ln w="0"/>
                <a:solidFill>
                  <a:schemeClr val="tx1"/>
                </a:solidFill>
                <a:effectLst/>
                <a:latin typeface="Facet-XXitalic" pitchFamily="2" charset="0"/>
                <a:ea typeface="+mj-ea"/>
                <a:cs typeface="+mj-cs"/>
              </a:defRPr>
            </a:lvl1pPr>
          </a:lstStyle>
          <a:p>
            <a:r>
              <a:rPr lang="en-US" sz="8000"/>
              <a:t>-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4CA96EE-C33C-4A38-95E6-2F3CDA157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7" t="-2586" r="12455" b="-1"/>
          <a:stretch/>
        </p:blipFill>
        <p:spPr>
          <a:xfrm>
            <a:off x="5573237" y="4841875"/>
            <a:ext cx="338130" cy="372501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F19F4E3-82E4-48A4-AED1-C737427E1E2E}"/>
              </a:ext>
            </a:extLst>
          </p:cNvPr>
          <p:cNvSpPr txBox="1">
            <a:spLocks/>
          </p:cNvSpPr>
          <p:nvPr/>
        </p:nvSpPr>
        <p:spPr>
          <a:xfrm>
            <a:off x="2680553" y="4764133"/>
            <a:ext cx="609852" cy="938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4800" b="0" kern="1200" cap="none" spc="0" dirty="0">
                <a:ln w="0"/>
                <a:solidFill>
                  <a:schemeClr val="tx1"/>
                </a:solidFill>
                <a:effectLst/>
                <a:latin typeface="Facet-XXitalic" pitchFamily="2" charset="0"/>
                <a:ea typeface="+mj-ea"/>
                <a:cs typeface="+mj-cs"/>
              </a:defRPr>
            </a:lvl1pPr>
          </a:lstStyle>
          <a:p>
            <a:r>
              <a:rPr lang="en-US" sz="8000"/>
              <a:t>=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E77087E-C926-4675-830A-07C431903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59" y="1624573"/>
            <a:ext cx="3006900" cy="200146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DF15937-C0B7-48BC-A0B8-D3092956F0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6" t="24163" r="13672"/>
          <a:stretch/>
        </p:blipFill>
        <p:spPr>
          <a:xfrm>
            <a:off x="4889776" y="1619863"/>
            <a:ext cx="1216600" cy="2001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51A411F-7DC1-40BB-A726-1AD743E1E10D}"/>
              </a:ext>
            </a:extLst>
          </p:cNvPr>
          <p:cNvSpPr txBox="1">
            <a:spLocks/>
          </p:cNvSpPr>
          <p:nvPr/>
        </p:nvSpPr>
        <p:spPr>
          <a:xfrm>
            <a:off x="6311753" y="2151301"/>
            <a:ext cx="609852" cy="938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4800" b="0" kern="1200" cap="none" spc="0" dirty="0">
                <a:ln w="0"/>
                <a:solidFill>
                  <a:schemeClr val="tx1"/>
                </a:solidFill>
                <a:effectLst/>
                <a:latin typeface="Facet-XXitalic" pitchFamily="2" charset="0"/>
                <a:ea typeface="+mj-ea"/>
                <a:cs typeface="+mj-cs"/>
              </a:defRPr>
            </a:lvl1pPr>
          </a:lstStyle>
          <a:p>
            <a:r>
              <a:rPr lang="en-US" sz="8000"/>
              <a:t>+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489B2ED2-2B57-4740-BD3B-F8B6F265B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452" y="1063541"/>
            <a:ext cx="2062087" cy="154656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8B9F8CF8-71B5-47B4-86C3-8A97F3465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556" y="2059016"/>
            <a:ext cx="2613877" cy="172824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E48D113-2BAE-47AE-92AC-FF5D360346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504" y="1344183"/>
            <a:ext cx="1676057" cy="938592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14049A47-2802-4C6B-9B77-FD9E827624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957" y="2430489"/>
            <a:ext cx="2733104" cy="1134238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33B9C5-A1D3-401A-856C-B566A781B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670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8218C-9326-BB42-AA6C-EB4F808CD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+mj-lt"/>
              </a:rPr>
              <a:t>Trackdrive</a:t>
            </a:r>
            <a:endParaRPr lang="en-GB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6767B-D095-254B-BDA0-F0BA1C90A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011"/>
            <a:ext cx="10124552" cy="453180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B923D-204C-864F-931E-83646C98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1025" name="Picture 1" descr="page13image1988821920">
            <a:extLst>
              <a:ext uri="{FF2B5EF4-FFF2-40B4-BE49-F238E27FC236}">
                <a16:creationId xmlns:a16="http://schemas.microsoft.com/office/drawing/2014/main" id="{602563A9-BDA7-1A42-ABF6-DA9A7B2EC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180" y="1842674"/>
            <a:ext cx="1849205" cy="317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3image1988822800">
            <a:extLst>
              <a:ext uri="{FF2B5EF4-FFF2-40B4-BE49-F238E27FC236}">
                <a16:creationId xmlns:a16="http://schemas.microsoft.com/office/drawing/2014/main" id="{437DFDAF-E6E4-6847-A5DD-8B9AF73C7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05" y="1837566"/>
            <a:ext cx="2696315" cy="318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3image1988822528">
            <a:extLst>
              <a:ext uri="{FF2B5EF4-FFF2-40B4-BE49-F238E27FC236}">
                <a16:creationId xmlns:a16="http://schemas.microsoft.com/office/drawing/2014/main" id="{C0CDBD2F-3A9D-CE41-8DDF-7C4E9DC21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356" y="1837290"/>
            <a:ext cx="2625288" cy="318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66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45DE-3703-ED40-B9BD-23E89E2E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047DF-01DB-5E48-947E-C8536938B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011"/>
            <a:ext cx="5689600" cy="453180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GB" dirty="0"/>
              <a:t>Detect Cone with </a:t>
            </a:r>
            <a:r>
              <a:rPr lang="en-GB" dirty="0" err="1"/>
              <a:t>color</a:t>
            </a:r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Cut out bounding box</a:t>
            </a:r>
          </a:p>
          <a:p>
            <a:pPr marL="514350" indent="-514350">
              <a:buAutoNum type="arabicPeriod"/>
            </a:pPr>
            <a:r>
              <a:rPr lang="en-GB" dirty="0"/>
              <a:t>Regress 7 points</a:t>
            </a:r>
          </a:p>
          <a:p>
            <a:pPr marL="695325" lvl="1"/>
            <a:r>
              <a:rPr lang="en-GB" dirty="0"/>
              <a:t>To get the object outlines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Estimate Distance of the object</a:t>
            </a:r>
          </a:p>
          <a:p>
            <a:pPr marL="695325" lvl="1"/>
            <a:r>
              <a:rPr lang="en-GB" dirty="0"/>
              <a:t>Based on the outlines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5126F-E879-0840-A05E-EA730ED27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9529BF-46F2-F543-A99B-F9D5CD1FC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00" y="390879"/>
            <a:ext cx="2436152" cy="1892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E97291-FEC8-7A42-99A0-C20E42285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72" t="31546" r="54402" b="21744"/>
          <a:stretch/>
        </p:blipFill>
        <p:spPr>
          <a:xfrm>
            <a:off x="10295467" y="390880"/>
            <a:ext cx="1435589" cy="189236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60617B-E72C-4249-AA19-004749797FCD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8963952" y="1337063"/>
            <a:ext cx="133151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C1F731-0972-0049-9FF6-ADBF4A79B9F2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1013262" y="2283247"/>
            <a:ext cx="0" cy="5962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5357757-6959-B44E-A9CF-43E4183BF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72" t="31546" r="54402" b="21744"/>
          <a:stretch/>
        </p:blipFill>
        <p:spPr>
          <a:xfrm>
            <a:off x="10295467" y="2879542"/>
            <a:ext cx="1435589" cy="18923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82BF40D-70D1-3549-B5D3-5C98B8A27F8C}"/>
                  </a:ext>
                </a:extLst>
              </p14:cNvPr>
              <p14:cNvContentPartPr/>
              <p14:nvPr/>
            </p14:nvContentPartPr>
            <p14:xfrm>
              <a:off x="11102108" y="3187450"/>
              <a:ext cx="24000" cy="35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82BF40D-70D1-3549-B5D3-5C98B8A27F8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65744" y="3151326"/>
                <a:ext cx="96364" cy="106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0719DC1-0AAB-6F44-8AD6-05DE885CD6EC}"/>
                  </a:ext>
                </a:extLst>
              </p14:cNvPr>
              <p14:cNvContentPartPr/>
              <p14:nvPr/>
            </p14:nvContentPartPr>
            <p14:xfrm>
              <a:off x="10989176" y="3527770"/>
              <a:ext cx="480" cy="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0719DC1-0AAB-6F44-8AD6-05DE885CD6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41176" y="3479770"/>
                <a:ext cx="96000" cy="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0795444-894C-D54A-8C87-7D4643B1E70C}"/>
                  </a:ext>
                </a:extLst>
              </p14:cNvPr>
              <p14:cNvContentPartPr/>
              <p14:nvPr/>
            </p14:nvContentPartPr>
            <p14:xfrm>
              <a:off x="11247720" y="3524890"/>
              <a:ext cx="480" cy="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0795444-894C-D54A-8C87-7D4643B1E7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99720" y="3476890"/>
                <a:ext cx="96000" cy="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E6E3B2C-5B63-6C48-BA71-309C27F94389}"/>
                  </a:ext>
                </a:extLst>
              </p14:cNvPr>
              <p14:cNvContentPartPr/>
              <p14:nvPr/>
            </p14:nvContentPartPr>
            <p14:xfrm>
              <a:off x="11289656" y="3882010"/>
              <a:ext cx="480" cy="4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E6E3B2C-5B63-6C48-BA71-309C27F943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41656" y="3834010"/>
                <a:ext cx="96000" cy="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BF351E0-6DC2-F94D-88DF-71F93926C1A4}"/>
                  </a:ext>
                </a:extLst>
              </p14:cNvPr>
              <p14:cNvContentPartPr/>
              <p14:nvPr/>
            </p14:nvContentPartPr>
            <p14:xfrm>
              <a:off x="10897976" y="3869050"/>
              <a:ext cx="480" cy="4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BF351E0-6DC2-F94D-88DF-71F93926C1A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49976" y="3821050"/>
                <a:ext cx="96000" cy="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B20638E-5A4F-114E-BC73-49B75D22DF56}"/>
                  </a:ext>
                </a:extLst>
              </p14:cNvPr>
              <p14:cNvContentPartPr/>
              <p14:nvPr/>
            </p14:nvContentPartPr>
            <p14:xfrm>
              <a:off x="10826456" y="4167130"/>
              <a:ext cx="480" cy="4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B20638E-5A4F-114E-BC73-49B75D22DF5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78456" y="4119130"/>
                <a:ext cx="96000" cy="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1C93171-36C6-9946-A988-C49F2D83F956}"/>
                  </a:ext>
                </a:extLst>
              </p14:cNvPr>
              <p14:cNvContentPartPr/>
              <p14:nvPr/>
            </p14:nvContentPartPr>
            <p14:xfrm>
              <a:off x="11351576" y="4177690"/>
              <a:ext cx="480" cy="4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1C93171-36C6-9946-A988-C49F2D83F95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03576" y="4129690"/>
                <a:ext cx="96000" cy="9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51C980-BC19-6D46-A52D-BB2D7B3D684F}"/>
              </a:ext>
            </a:extLst>
          </p:cNvPr>
          <p:cNvCxnSpPr/>
          <p:nvPr/>
        </p:nvCxnSpPr>
        <p:spPr>
          <a:xfrm flipH="1">
            <a:off x="10826456" y="3187450"/>
            <a:ext cx="242400" cy="9902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E4D258B-73C6-D14E-8657-4FFBA2F28D2F}"/>
              </a:ext>
            </a:extLst>
          </p:cNvPr>
          <p:cNvCxnSpPr>
            <a:cxnSpLocks/>
          </p:cNvCxnSpPr>
          <p:nvPr/>
        </p:nvCxnSpPr>
        <p:spPr>
          <a:xfrm>
            <a:off x="11152376" y="3222490"/>
            <a:ext cx="199200" cy="955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1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E714F-7983-7D44-A710-63379B700D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What have we achieved?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04FC9-50F1-2943-98EA-729A3F2D54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066623"/>
      </p:ext>
    </p:extLst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3F13-278A-834A-9C4D-C743ED3C5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D95A5-E4C8-B540-824B-834C8A57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8" name="Online Media 7" descr="ref">
            <a:hlinkClick r:id="" action="ppaction://media"/>
            <a:extLst>
              <a:ext uri="{FF2B5EF4-FFF2-40B4-BE49-F238E27FC236}">
                <a16:creationId xmlns:a16="http://schemas.microsoft.com/office/drawing/2014/main" id="{2AAD0CB1-C105-6C49-81FA-647727B042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7253" y="1018413"/>
            <a:ext cx="6700075" cy="5092414"/>
          </a:xfrm>
        </p:spPr>
      </p:pic>
    </p:spTree>
    <p:extLst>
      <p:ext uri="{BB962C8B-B14F-4D97-AF65-F5344CB8AC3E}">
        <p14:creationId xmlns:p14="http://schemas.microsoft.com/office/powerpoint/2010/main" val="329315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3F13-278A-834A-9C4D-C743ED3C5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D95A5-E4C8-B540-824B-834C8A57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6" name="Online Media 5" descr="bad">
            <a:hlinkClick r:id="" action="ppaction://media"/>
            <a:extLst>
              <a:ext uri="{FF2B5EF4-FFF2-40B4-BE49-F238E27FC236}">
                <a16:creationId xmlns:a16="http://schemas.microsoft.com/office/drawing/2014/main" id="{3572806F-AC53-2546-A4CB-43C2E5E5FB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3918" y="1026435"/>
            <a:ext cx="6624164" cy="5034718"/>
          </a:xfrm>
        </p:spPr>
      </p:pic>
    </p:spTree>
    <p:extLst>
      <p:ext uri="{BB962C8B-B14F-4D97-AF65-F5344CB8AC3E}">
        <p14:creationId xmlns:p14="http://schemas.microsoft.com/office/powerpoint/2010/main" val="118055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3F13-278A-834A-9C4D-C743ED3C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267" y="235948"/>
            <a:ext cx="9534676" cy="938592"/>
          </a:xfrm>
        </p:spPr>
        <p:txBody>
          <a:bodyPr/>
          <a:lstStyle/>
          <a:p>
            <a:r>
              <a:rPr lang="en-GB" dirty="0">
                <a:latin typeface="+mj-lt"/>
              </a:rPr>
              <a:t>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D95A5-E4C8-B540-824B-834C8A57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6" name="Online Media 5" descr="fast">
            <a:hlinkClick r:id="" action="ppaction://media"/>
            <a:extLst>
              <a:ext uri="{FF2B5EF4-FFF2-40B4-BE49-F238E27FC236}">
                <a16:creationId xmlns:a16="http://schemas.microsoft.com/office/drawing/2014/main" id="{FF79D11F-DAF1-2449-A019-A46FB1EE49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1828" y="981837"/>
            <a:ext cx="6690925" cy="5085460"/>
          </a:xfrm>
        </p:spPr>
      </p:pic>
    </p:spTree>
    <p:extLst>
      <p:ext uri="{BB962C8B-B14F-4D97-AF65-F5344CB8AC3E}">
        <p14:creationId xmlns:p14="http://schemas.microsoft.com/office/powerpoint/2010/main" val="421536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3F13-278A-834A-9C4D-C743ED3C5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Point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D95A5-E4C8-B540-824B-834C8A57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3939-A8F1-4F03-8C61-30A54D5DC87D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860587-235A-B541-AD26-484C75CD1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06" y="1533896"/>
            <a:ext cx="10223587" cy="379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20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FR1">
      <a:dk1>
        <a:sysClr val="windowText" lastClr="000000"/>
      </a:dk1>
      <a:lt1>
        <a:sysClr val="window" lastClr="FFFFFF"/>
      </a:lt1>
      <a:dk2>
        <a:srgbClr val="87888A"/>
      </a:dk2>
      <a:lt2>
        <a:srgbClr val="DCDCDC"/>
      </a:lt2>
      <a:accent1>
        <a:srgbClr val="000000"/>
      </a:accent1>
      <a:accent2>
        <a:srgbClr val="E95E0F"/>
      </a:accent2>
      <a:accent3>
        <a:srgbClr val="F59661"/>
      </a:accent3>
      <a:accent4>
        <a:srgbClr val="F8B38C"/>
      </a:accent4>
      <a:accent5>
        <a:srgbClr val="87888A"/>
      </a:accent5>
      <a:accent6>
        <a:srgbClr val="AFB0B1"/>
      </a:accent6>
      <a:hlink>
        <a:srgbClr val="000000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ul Management.pptx" id="{AC66B0E7-3AC6-445A-93D9-08668FB712B1}" vid="{03F0818F-63DB-4646-981E-952898607F8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Vorlage_provisorisch</Template>
  <TotalTime>11548</TotalTime>
  <Words>108</Words>
  <Application>Microsoft Macintosh PowerPoint</Application>
  <PresentationFormat>Widescreen</PresentationFormat>
  <Paragraphs>46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Facet-XXitalic</vt:lpstr>
      <vt:lpstr>FacetExtrabold-XXitalic</vt:lpstr>
      <vt:lpstr>Office</vt:lpstr>
      <vt:lpstr>Deep Learning Hackathon Realtime Information Extraction with Deep Learning and A Priori Object Information on an Autonomous Racecar  Marvin Burges, Julien Fischer and Jonas Schenke Elbflorace Driverless – TU Dresden</vt:lpstr>
      <vt:lpstr>Concept Driverless</vt:lpstr>
      <vt:lpstr>Trackdrive</vt:lpstr>
      <vt:lpstr>Idea</vt:lpstr>
      <vt:lpstr>What have we achieved?</vt:lpstr>
      <vt:lpstr>Object Detection</vt:lpstr>
      <vt:lpstr>Object Detection</vt:lpstr>
      <vt:lpstr>Object Detection</vt:lpstr>
      <vt:lpstr>Point Regression</vt:lpstr>
      <vt:lpstr>Point Regression</vt:lpstr>
      <vt:lpstr>Point Regression</vt:lpstr>
      <vt:lpstr>Point Regression</vt:lpstr>
      <vt:lpstr>Point Regression</vt:lpstr>
      <vt:lpstr>Point Regression</vt:lpstr>
      <vt:lpstr>Point Regression</vt:lpstr>
      <vt:lpstr>Distance Estimation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ms888247</dc:creator>
  <cp:lastModifiedBy>ms763538</cp:lastModifiedBy>
  <cp:revision>886</cp:revision>
  <dcterms:created xsi:type="dcterms:W3CDTF">2016-10-04T15:47:10Z</dcterms:created>
  <dcterms:modified xsi:type="dcterms:W3CDTF">2019-09-13T11:13:56Z</dcterms:modified>
</cp:coreProperties>
</file>