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6" r:id="rId2"/>
    <p:sldId id="442" r:id="rId3"/>
    <p:sldId id="446" r:id="rId4"/>
    <p:sldId id="440" r:id="rId5"/>
    <p:sldId id="275" r:id="rId6"/>
    <p:sldId id="447" r:id="rId7"/>
    <p:sldId id="448" r:id="rId8"/>
    <p:sldId id="445" r:id="rId9"/>
    <p:sldId id="451" r:id="rId10"/>
    <p:sldId id="450" r:id="rId11"/>
    <p:sldId id="461" r:id="rId12"/>
    <p:sldId id="462" r:id="rId13"/>
    <p:sldId id="444" r:id="rId14"/>
    <p:sldId id="474" r:id="rId15"/>
    <p:sldId id="325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9E79"/>
    <a:srgbClr val="ECA47C"/>
    <a:srgbClr val="EBA4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46F890A9-2807-4EBB-B81D-B2AA78EC7F39}" styleName="Dunkle Formatvorlage 2 - Akzent 5/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4C1A8A3-306A-4EB7-A6B1-4F7E0EB9C5D6}" styleName="Mittlere Formatvorlage 3 - Akz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40" autoAdjust="0"/>
    <p:restoredTop sz="93815" autoAdjust="0"/>
  </p:normalViewPr>
  <p:slideViewPr>
    <p:cSldViewPr snapToGrid="0">
      <p:cViewPr varScale="1">
        <p:scale>
          <a:sx n="142" d="100"/>
          <a:sy n="142" d="100"/>
        </p:scale>
        <p:origin x="192" y="4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05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313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Overall</c:v>
                </c:pt>
              </c:strCache>
            </c:strRef>
          </c:tx>
          <c:dPt>
            <c:idx val="0"/>
            <c:bubble3D val="0"/>
            <c:explosion val="36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97C1-458D-BFEC-4CF45FB888E9}"/>
              </c:ext>
            </c:extLst>
          </c:dPt>
          <c:dPt>
            <c:idx val="1"/>
            <c:bubble3D val="0"/>
            <c:explosion val="31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97C1-458D-BFEC-4CF45FB888E9}"/>
              </c:ext>
            </c:extLst>
          </c:dPt>
          <c:dPt>
            <c:idx val="2"/>
            <c:bubble3D val="0"/>
            <c:explosion val="23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97C1-458D-BFEC-4CF45FB888E9}"/>
              </c:ext>
            </c:extLst>
          </c:dPt>
          <c:dPt>
            <c:idx val="3"/>
            <c:bubble3D val="0"/>
            <c:spPr>
              <a:solidFill>
                <a:schemeClr val="bg2">
                  <a:lumMod val="2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97C1-458D-BFEC-4CF45FB888E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97C1-458D-BFEC-4CF45FB888E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97C1-458D-BFEC-4CF45FB888E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97C1-458D-BFEC-4CF45FB888E9}"/>
              </c:ext>
            </c:extLst>
          </c:dPt>
          <c:dPt>
            <c:idx val="7"/>
            <c:bubble3D val="0"/>
            <c:spPr>
              <a:pattFill prst="dkUpDiag">
                <a:fgClr>
                  <a:schemeClr val="bg2">
                    <a:lumMod val="25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97C1-458D-BFEC-4CF45FB888E9}"/>
              </c:ext>
            </c:extLst>
          </c:dPt>
          <c:dLbls>
            <c:dLbl>
              <c:idx val="0"/>
              <c:layout>
                <c:manualLayout>
                  <c:x val="3.5058432393690386E-2"/>
                  <c:y val="-2.422187697041154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29943A4-5AE2-460F-8B23-75F3DCC671BA}" type="CATEGORYNAME">
                      <a:rPr lang="en-US"/>
                      <a:pPr>
                        <a:defRPr/>
                      </a:pPr>
                      <a:t>[CATEGORY NAME]</a:t>
                    </a:fld>
                    <a:r>
                      <a:rPr lang="en-US" baseline="0"/>
                      <a:t>;</a:t>
                    </a:r>
                  </a:p>
                  <a:p>
                    <a:pPr>
                      <a:defRPr/>
                    </a:pPr>
                    <a:r>
                      <a:rPr lang="en-US" baseline="0"/>
                      <a:t> </a:t>
                    </a:r>
                    <a:fld id="{E862EE80-8D98-45C7-82F8-4AE9DF56ADBA}" type="VALUE">
                      <a:rPr lang="en-US" baseline="0"/>
                      <a:pPr>
                        <a:defRPr/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7C1-458D-BFEC-4CF45FB888E9}"/>
                </c:ext>
              </c:extLst>
            </c:dLbl>
            <c:dLbl>
              <c:idx val="1"/>
              <c:layout>
                <c:manualLayout>
                  <c:x val="4.8869330003325995E-2"/>
                  <c:y val="-2.422187697041154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7C1-458D-BFEC-4CF45FB888E9}"/>
                </c:ext>
              </c:extLst>
            </c:dLbl>
            <c:dLbl>
              <c:idx val="2"/>
              <c:layout>
                <c:manualLayout>
                  <c:x val="4.7275806720377622E-2"/>
                  <c:y val="-0.1017318832757285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A072DD7-0F43-4E56-929C-321EB78E9C43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/>
                      <a:t>; </a:t>
                    </a:r>
                  </a:p>
                  <a:p>
                    <a:pPr>
                      <a:defRPr>
                        <a:solidFill>
                          <a:schemeClr val="accent1"/>
                        </a:solidFill>
                      </a:defRPr>
                    </a:pPr>
                    <a:fld id="{0DFA8F8C-2893-40CA-9994-B52F91DEADBA}" type="VALUE">
                      <a:rPr lang="en-US" baseline="0" smtClean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536045857199166"/>
                      <c:h val="8.791339782582906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7C1-458D-BFEC-4CF45FB888E9}"/>
                </c:ext>
              </c:extLst>
            </c:dLbl>
            <c:dLbl>
              <c:idx val="3"/>
              <c:layout>
                <c:manualLayout>
                  <c:x val="-0.10411292044186841"/>
                  <c:y val="0.1550200126106338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BDAAA5D-E8AE-424A-B8F9-FF328AD86575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/>
                      <a:t>; </a:t>
                    </a:r>
                  </a:p>
                  <a:p>
                    <a:pPr>
                      <a:defRPr>
                        <a:solidFill>
                          <a:schemeClr val="accent1"/>
                        </a:solidFill>
                      </a:defRPr>
                    </a:pPr>
                    <a:fld id="{C97850E2-6716-42FC-83EA-F0BEB6012686}" type="VALUE">
                      <a:rPr lang="en-US" baseline="0" smtClean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7C1-458D-BFEC-4CF45FB888E9}"/>
                </c:ext>
              </c:extLst>
            </c:dLbl>
            <c:dLbl>
              <c:idx val="4"/>
              <c:layout>
                <c:manualLayout>
                  <c:x val="-7.8615878701002687E-2"/>
                  <c:y val="4.359937854674060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EFF2373-147E-4D82-A25F-D281628EBE4C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/>
                      <a:t>;</a:t>
                    </a:r>
                  </a:p>
                  <a:p>
                    <a:pPr>
                      <a:defRPr>
                        <a:solidFill>
                          <a:schemeClr val="accent1"/>
                        </a:solidFill>
                      </a:defRPr>
                    </a:pPr>
                    <a:r>
                      <a:rPr lang="en-US" baseline="0"/>
                      <a:t> </a:t>
                    </a:r>
                    <a:fld id="{E7A12BEE-8E92-4CC0-95F8-B72961B27360}" type="VALU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97C1-458D-BFEC-4CF45FB888E9}"/>
                </c:ext>
              </c:extLst>
            </c:dLbl>
            <c:dLbl>
              <c:idx val="5"/>
              <c:layout>
                <c:manualLayout>
                  <c:x val="-2.5497041740865735E-2"/>
                  <c:y val="2.422187697041154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C1FCC4C-8B73-4123-955B-3C1B8F079E3B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/>
                      <a:t>; </a:t>
                    </a:r>
                  </a:p>
                  <a:p>
                    <a:pPr>
                      <a:defRPr>
                        <a:solidFill>
                          <a:schemeClr val="accent1"/>
                        </a:solidFill>
                      </a:defRPr>
                    </a:pPr>
                    <a:fld id="{12072C71-611F-47FF-98B9-DE7BC6B7A706}" type="VALUE">
                      <a:rPr lang="en-US" baseline="0" smtClean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97C1-458D-BFEC-4CF45FB888E9}"/>
                </c:ext>
              </c:extLst>
            </c:dLbl>
            <c:dLbl>
              <c:idx val="6"/>
              <c:layout>
                <c:manualLayout>
                  <c:x val="-7.6491125222597212E-2"/>
                  <c:y val="-2.179968927337039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885F519-E285-4D18-B995-7598A635A91C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/>
                      <a:t>; </a:t>
                    </a:r>
                  </a:p>
                  <a:p>
                    <a:pPr>
                      <a:defRPr>
                        <a:solidFill>
                          <a:schemeClr val="accent1"/>
                        </a:solidFill>
                      </a:defRPr>
                    </a:pPr>
                    <a:fld id="{3A09BD99-1AD8-448E-9EED-AE191084E4FC}" type="VALUE">
                      <a:rPr lang="en-US" baseline="0" smtClean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97C1-458D-BFEC-4CF45FB888E9}"/>
                </c:ext>
              </c:extLst>
            </c:dLbl>
            <c:dLbl>
              <c:idx val="7"/>
              <c:layout>
                <c:manualLayout>
                  <c:x val="-8.2865385657813678E-2"/>
                  <c:y val="-6.539906782011119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C40B85E-18ED-412D-B1D5-7BD814BCFEF2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/>
                      <a:t>;</a:t>
                    </a:r>
                  </a:p>
                  <a:p>
                    <a:pPr>
                      <a:defRPr>
                        <a:solidFill>
                          <a:schemeClr val="accent1"/>
                        </a:solidFill>
                      </a:defRPr>
                    </a:pPr>
                    <a:r>
                      <a:rPr lang="en-US" baseline="0"/>
                      <a:t> </a:t>
                    </a:r>
                    <a:fld id="{969C3378-4395-4A31-A000-E2CC865633B0}" type="VALU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97C1-458D-BFEC-4CF45FB888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Tabelle1!$A$2:$A$9</c:f>
              <c:strCache>
                <c:ptCount val="8"/>
                <c:pt idx="0">
                  <c:v>Business Plan</c:v>
                </c:pt>
                <c:pt idx="1">
                  <c:v>Cost and Manufacturing</c:v>
                </c:pt>
                <c:pt idx="2">
                  <c:v>Engineering Design </c:v>
                </c:pt>
                <c:pt idx="3">
                  <c:v>Accelaration</c:v>
                </c:pt>
                <c:pt idx="4">
                  <c:v>Skid Pad</c:v>
                </c:pt>
                <c:pt idx="5">
                  <c:v>Autocross</c:v>
                </c:pt>
                <c:pt idx="6">
                  <c:v>Trackdrive</c:v>
                </c:pt>
                <c:pt idx="7">
                  <c:v>Efficiency</c:v>
                </c:pt>
              </c:strCache>
            </c:strRef>
          </c:cat>
          <c:val>
            <c:numRef>
              <c:f>Tabelle1!$B$2:$B$9</c:f>
              <c:numCache>
                <c:formatCode>General</c:formatCode>
                <c:ptCount val="8"/>
                <c:pt idx="0">
                  <c:v>75</c:v>
                </c:pt>
                <c:pt idx="1">
                  <c:v>120</c:v>
                </c:pt>
                <c:pt idx="2">
                  <c:v>300</c:v>
                </c:pt>
                <c:pt idx="3">
                  <c:v>75</c:v>
                </c:pt>
                <c:pt idx="4">
                  <c:v>75</c:v>
                </c:pt>
                <c:pt idx="5">
                  <c:v>100</c:v>
                </c:pt>
                <c:pt idx="6">
                  <c:v>200</c:v>
                </c:pt>
                <c:pt idx="7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7C1-458D-BFEC-4CF45FB888E9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0.85435</cdr:x>
      <cdr:y>0</cdr:y>
    </cdr:from>
    <cdr:to>
      <cdr:x>0.94953</cdr:x>
      <cdr:y>0.07044</cdr:y>
    </cdr:to>
    <cdr:sp macro="" textlink="">
      <cdr:nvSpPr>
        <cdr:cNvPr id="2" name="Textfeld 2">
          <a:extLst xmlns:a="http://schemas.openxmlformats.org/drawingml/2006/main">
            <a:ext uri="{FF2B5EF4-FFF2-40B4-BE49-F238E27FC236}">
              <a16:creationId xmlns:a16="http://schemas.microsoft.com/office/drawing/2014/main" id="{0193B69C-A022-45C9-96B8-87BCE311FADD}"/>
            </a:ext>
          </a:extLst>
        </cdr:cNvPr>
        <cdr:cNvSpPr txBox="1"/>
      </cdr:nvSpPr>
      <cdr:spPr>
        <a:xfrm xmlns:a="http://schemas.openxmlformats.org/drawingml/2006/main">
          <a:off x="10213127" y="0"/>
          <a:ext cx="1137876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b="1">
              <a:solidFill>
                <a:schemeClr val="tx2"/>
              </a:solidFill>
            </a:rPr>
            <a:t>STATICS</a:t>
          </a:r>
        </a:p>
      </cdr:txBody>
    </cdr:sp>
  </cdr:relSizeAnchor>
  <cdr:relSizeAnchor xmlns:cdr="http://schemas.openxmlformats.org/drawingml/2006/chartDrawing">
    <cdr:from>
      <cdr:x>0.05229</cdr:x>
      <cdr:y>0.66986</cdr:y>
    </cdr:from>
    <cdr:to>
      <cdr:x>0.17072</cdr:x>
      <cdr:y>0.7403</cdr:y>
    </cdr:to>
    <cdr:sp macro="" textlink="">
      <cdr:nvSpPr>
        <cdr:cNvPr id="3" name="Textfeld 4">
          <a:extLst xmlns:a="http://schemas.openxmlformats.org/drawingml/2006/main">
            <a:ext uri="{FF2B5EF4-FFF2-40B4-BE49-F238E27FC236}">
              <a16:creationId xmlns:a16="http://schemas.microsoft.com/office/drawing/2014/main" id="{7DF22945-CCE7-474A-B2E1-C261BDF5DB9B}"/>
            </a:ext>
          </a:extLst>
        </cdr:cNvPr>
        <cdr:cNvSpPr txBox="1"/>
      </cdr:nvSpPr>
      <cdr:spPr>
        <a:xfrm xmlns:a="http://schemas.openxmlformats.org/drawingml/2006/main">
          <a:off x="625073" y="3512186"/>
          <a:ext cx="1415772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b="1">
              <a:solidFill>
                <a:schemeClr val="tx2"/>
              </a:solidFill>
            </a:rPr>
            <a:t>DYNAMICS</a:t>
          </a: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0T13:18:07.82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65 14 24575,'-4'34'0,"0"-9"0,-4-9 0,-1-12 0,1 0 0,0-4 0,0 0 0,0 0 0,4-12 0,0 5 0,4-10 0,0 4 0,0 3 0,0-2 0,0 3 0,0 1 0,8 4 0,-3 0 0,7 4 0,-4 0 0,0 0 0,0 0 0,-4 7 0,0-2 0,-4 6 0,0-3 0,0 0 0,0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0T13:18:07.82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0T13:18:07.82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0T13:18:07.82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0T13:18:07.82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0T13:18:07.82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0T13:18:07.82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304ED-E73C-440D-BA53-68B29114B6F1}" type="datetimeFigureOut">
              <a:rPr lang="de-DE" smtClean="0"/>
              <a:t>08.09.19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109FE-6567-4EFF-913D-EEF9CCA428E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2823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FacetExtrabold-XXitalic" pitchFamily="2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532670"/>
          </a:xfrm>
        </p:spPr>
        <p:txBody>
          <a:bodyPr/>
          <a:lstStyle>
            <a:lvl1pPr marL="0" indent="0" algn="ctr">
              <a:buNone/>
              <a:defRPr sz="2400">
                <a:latin typeface="Facet-XXitalic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6546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1270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72267" y="235948"/>
            <a:ext cx="9534676" cy="938592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4800" b="0" kern="1200" cap="none" spc="0" dirty="0">
                <a:ln w="0"/>
                <a:solidFill>
                  <a:schemeClr val="tx1"/>
                </a:solidFill>
                <a:effectLst/>
                <a:latin typeface="Facet-XXitalic" pitchFamily="2" charset="0"/>
                <a:ea typeface="+mj-ea"/>
                <a:cs typeface="+mj-cs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457011"/>
            <a:ext cx="10124552" cy="4531807"/>
          </a:xfrm>
        </p:spPr>
        <p:txBody>
          <a:bodyPr/>
          <a:lstStyle>
            <a:lvl1pPr marL="447675" indent="-447675">
              <a:buFont typeface="Arial" panose="020B0604020202020204" pitchFamily="34" charset="0"/>
              <a:buChar char="•"/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777291" y="6369538"/>
            <a:ext cx="637418" cy="365125"/>
          </a:xfrm>
        </p:spPr>
        <p:txBody>
          <a:bodyPr/>
          <a:lstStyle>
            <a:lvl1pPr algn="ctr">
              <a:defRPr sz="1600"/>
            </a:lvl1pPr>
          </a:lstStyle>
          <a:p>
            <a:fld id="{AABD3939-A8F1-4F03-8C61-30A54D5DC87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5443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422609"/>
            <a:ext cx="5181600" cy="4596354"/>
          </a:xfrm>
        </p:spPr>
        <p:txBody>
          <a:bodyPr/>
          <a:lstStyle>
            <a:lvl1pPr marL="447675" indent="-447675">
              <a:buFont typeface="Arial" panose="020B0604020202020204" pitchFamily="34" charset="0"/>
              <a:buChar char="•"/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422609"/>
            <a:ext cx="4810648" cy="4596354"/>
          </a:xfrm>
        </p:spPr>
        <p:txBody>
          <a:bodyPr/>
          <a:lstStyle>
            <a:lvl1pPr marL="447675" indent="-447675">
              <a:buFont typeface="Arial" panose="020B0604020202020204" pitchFamily="34" charset="0"/>
              <a:buChar char="•"/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4648200" y="6356350"/>
            <a:ext cx="2743200" cy="365125"/>
          </a:xfrm>
        </p:spPr>
        <p:txBody>
          <a:bodyPr/>
          <a:lstStyle>
            <a:lvl1pPr algn="ctr">
              <a:defRPr sz="1400">
                <a:effectLst/>
              </a:defRPr>
            </a:lvl1pPr>
          </a:lstStyle>
          <a:p>
            <a:fld id="{AABD3939-A8F1-4F03-8C61-30A54D5DC87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C6C3E50B-07C9-4EF3-9387-01109DE10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764" y="365125"/>
            <a:ext cx="8701035" cy="720097"/>
          </a:xfrm>
        </p:spPr>
        <p:txBody>
          <a:bodyPr>
            <a:noAutofit/>
          </a:bodyPr>
          <a:lstStyle>
            <a:lvl1pPr>
              <a:defRPr sz="4800">
                <a:latin typeface="Facet-XXitalic" pitchFamily="2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0059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5241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9515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4683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9081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1467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178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fld id="{AABD3939-A8F1-4F03-8C61-30A54D5DC87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623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7675" indent="-447675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3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3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customXml" Target="../ink/ink7.xml"/><Relationship Id="rId5" Type="http://schemas.openxmlformats.org/officeDocument/2006/relationships/customXml" Target="../ink/ink2.xml"/><Relationship Id="rId10" Type="http://schemas.openxmlformats.org/officeDocument/2006/relationships/customXml" Target="../ink/ink6.xml"/><Relationship Id="rId4" Type="http://schemas.openxmlformats.org/officeDocument/2006/relationships/image" Target="../media/image21.png"/><Relationship Id="rId9" Type="http://schemas.openxmlformats.org/officeDocument/2006/relationships/customXml" Target="../ink/ink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2CC955-20F4-4D5A-B231-4549D3AEB0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3608757"/>
            <a:ext cx="9144000" cy="2208590"/>
          </a:xfrm>
        </p:spPr>
        <p:txBody>
          <a:bodyPr anchor="t">
            <a:noAutofit/>
          </a:bodyPr>
          <a:lstStyle/>
          <a:p>
            <a:r>
              <a:rPr lang="en" sz="3200" b="1" dirty="0">
                <a:latin typeface="+mj-lt"/>
              </a:rPr>
              <a:t>Deep Learning Hackathon</a:t>
            </a:r>
            <a:br>
              <a:rPr lang="en" sz="3200" dirty="0">
                <a:latin typeface="+mj-lt"/>
              </a:rPr>
            </a:br>
            <a:r>
              <a:rPr lang="en" sz="2400" dirty="0">
                <a:latin typeface="+mj-lt"/>
              </a:rPr>
              <a:t>Realtime Information Extraction with Deep Learning and A Priori Object Information on an Autonomous Racecar</a:t>
            </a:r>
            <a:br>
              <a:rPr lang="en" sz="2400" dirty="0">
                <a:latin typeface="+mj-lt"/>
              </a:rPr>
            </a:br>
            <a:br>
              <a:rPr lang="en" sz="2400" dirty="0">
                <a:latin typeface="+mj-lt"/>
              </a:rPr>
            </a:br>
            <a:r>
              <a:rPr lang="en" sz="2400" dirty="0">
                <a:latin typeface="+mj-lt"/>
              </a:rPr>
              <a:t>Marvin Burges, Julien Fischer and Jonas </a:t>
            </a:r>
            <a:r>
              <a:rPr lang="en" sz="2400" dirty="0" err="1">
                <a:latin typeface="+mj-lt"/>
              </a:rPr>
              <a:t>Schenke</a:t>
            </a:r>
            <a:br>
              <a:rPr lang="en" sz="2400" dirty="0">
                <a:latin typeface="+mj-lt"/>
              </a:rPr>
            </a:br>
            <a:r>
              <a:rPr lang="en" sz="2400" dirty="0" err="1">
                <a:latin typeface="+mj-lt"/>
              </a:rPr>
              <a:t>Elbflorace</a:t>
            </a:r>
            <a:r>
              <a:rPr lang="en" sz="2400" dirty="0">
                <a:latin typeface="+mj-lt"/>
              </a:rPr>
              <a:t> Driverless – TU Dresden</a:t>
            </a:r>
            <a:endParaRPr lang="de-DE" sz="3200" dirty="0">
              <a:latin typeface="+mj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D2C15C4-2C98-4DD3-973F-129842432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50" y="1040653"/>
            <a:ext cx="8701849" cy="220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50033"/>
      </p:ext>
    </p:extLst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5ED25-2B59-8E44-A2A5-0733DD73A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8" name="demo">
            <a:hlinkClick r:id="" action="ppaction://media"/>
            <a:extLst>
              <a:ext uri="{FF2B5EF4-FFF2-40B4-BE49-F238E27FC236}">
                <a16:creationId xmlns:a16="http://schemas.microsoft.com/office/drawing/2014/main" id="{35E4ECC0-C6A6-3841-B740-B3401B297C7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7884" y="123337"/>
            <a:ext cx="8278813" cy="5971122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F9BD0DC-307F-4640-AF31-84206EFEB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28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FD35C-8192-2347-B3EC-E4A286950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E6EC2A-E732-514B-9FE4-FAECFDD41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30FBB3-2C58-9D4A-B701-3B8E4134FB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3462" y="1711702"/>
            <a:ext cx="10125075" cy="383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53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FD35C-8192-2347-B3EC-E4A286950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E6EC2A-E732-514B-9FE4-FAECFDD41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215E42-5FF0-A940-8A36-763161415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61" y="1711702"/>
            <a:ext cx="10100717" cy="38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2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E714F-7983-7D44-A710-63379B700D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Implementation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C04FC9-50F1-2943-98EA-729A3F2D54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0113234"/>
      </p:ext>
    </p:extLst>
  </p:cSld>
  <p:clrMapOvr>
    <a:masterClrMapping/>
  </p:clrMapOvr>
  <p:transition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045DE-3703-ED40-B9BD-23E89E2E1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047DF-01DB-5E48-947E-C8536938B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7011"/>
            <a:ext cx="5689600" cy="4531807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GB" dirty="0"/>
              <a:t>Detect Cone with </a:t>
            </a:r>
            <a:r>
              <a:rPr lang="en-GB" dirty="0" err="1"/>
              <a:t>color</a:t>
            </a:r>
            <a:endParaRPr lang="en-GB" dirty="0"/>
          </a:p>
          <a:p>
            <a:pPr marL="514350" indent="-514350">
              <a:buAutoNum type="arabicPeriod"/>
            </a:pPr>
            <a:r>
              <a:rPr lang="en-GB" dirty="0"/>
              <a:t>Cut out bounding box</a:t>
            </a:r>
          </a:p>
          <a:p>
            <a:pPr marL="514350" indent="-514350">
              <a:buAutoNum type="arabicPeriod"/>
            </a:pPr>
            <a:r>
              <a:rPr lang="en-GB" dirty="0"/>
              <a:t>Regress 7 points</a:t>
            </a:r>
          </a:p>
          <a:p>
            <a:pPr marL="695325" lvl="1"/>
            <a:r>
              <a:rPr lang="en-GB" dirty="0"/>
              <a:t>To get the object outlines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Estimate Distance of the object</a:t>
            </a:r>
          </a:p>
          <a:p>
            <a:pPr marL="695325" lvl="1"/>
            <a:r>
              <a:rPr lang="en-GB" dirty="0"/>
              <a:t>Based on the outlines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5126F-E879-0840-A05E-EA730ED27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9529BF-46F2-F543-A99B-F9D5CD1FC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800" y="390879"/>
            <a:ext cx="2436152" cy="1892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E97291-FEC8-7A42-99A0-C20E422854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72" t="31546" r="54402" b="21744"/>
          <a:stretch/>
        </p:blipFill>
        <p:spPr>
          <a:xfrm>
            <a:off x="10295467" y="390880"/>
            <a:ext cx="1435589" cy="189236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B60617B-E72C-4249-AA19-004749797FCD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8963952" y="1337063"/>
            <a:ext cx="133151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C1F731-0972-0049-9FF6-ADBF4A79B9F2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11013262" y="2283247"/>
            <a:ext cx="0" cy="5962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5357757-6959-B44E-A9CF-43E4183BFF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72" t="31546" r="54402" b="21744"/>
          <a:stretch/>
        </p:blipFill>
        <p:spPr>
          <a:xfrm>
            <a:off x="10295467" y="2879542"/>
            <a:ext cx="1435589" cy="189236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82BF40D-70D1-3549-B5D3-5C98B8A27F8C}"/>
                  </a:ext>
                </a:extLst>
              </p14:cNvPr>
              <p14:cNvContentPartPr/>
              <p14:nvPr/>
            </p14:nvContentPartPr>
            <p14:xfrm>
              <a:off x="11102108" y="3187450"/>
              <a:ext cx="24000" cy="35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82BF40D-70D1-3549-B5D3-5C98B8A27F8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65744" y="3151326"/>
                <a:ext cx="96364" cy="1069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0719DC1-0AAB-6F44-8AD6-05DE885CD6EC}"/>
                  </a:ext>
                </a:extLst>
              </p14:cNvPr>
              <p14:cNvContentPartPr/>
              <p14:nvPr/>
            </p14:nvContentPartPr>
            <p14:xfrm>
              <a:off x="10989176" y="3527770"/>
              <a:ext cx="480" cy="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0719DC1-0AAB-6F44-8AD6-05DE885CD6E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941176" y="3479770"/>
                <a:ext cx="96000" cy="9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0795444-894C-D54A-8C87-7D4643B1E70C}"/>
                  </a:ext>
                </a:extLst>
              </p14:cNvPr>
              <p14:cNvContentPartPr/>
              <p14:nvPr/>
            </p14:nvContentPartPr>
            <p14:xfrm>
              <a:off x="11247720" y="3524890"/>
              <a:ext cx="480" cy="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0795444-894C-D54A-8C87-7D4643B1E70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99720" y="3476890"/>
                <a:ext cx="96000" cy="9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E6E3B2C-5B63-6C48-BA71-309C27F94389}"/>
                  </a:ext>
                </a:extLst>
              </p14:cNvPr>
              <p14:cNvContentPartPr/>
              <p14:nvPr/>
            </p14:nvContentPartPr>
            <p14:xfrm>
              <a:off x="11289656" y="3882010"/>
              <a:ext cx="480" cy="4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E6E3B2C-5B63-6C48-BA71-309C27F943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241656" y="3834010"/>
                <a:ext cx="96000" cy="9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BF351E0-6DC2-F94D-88DF-71F93926C1A4}"/>
                  </a:ext>
                </a:extLst>
              </p14:cNvPr>
              <p14:cNvContentPartPr/>
              <p14:nvPr/>
            </p14:nvContentPartPr>
            <p14:xfrm>
              <a:off x="10897976" y="3869050"/>
              <a:ext cx="480" cy="4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BF351E0-6DC2-F94D-88DF-71F93926C1A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49976" y="3821050"/>
                <a:ext cx="96000" cy="9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B20638E-5A4F-114E-BC73-49B75D22DF56}"/>
                  </a:ext>
                </a:extLst>
              </p14:cNvPr>
              <p14:cNvContentPartPr/>
              <p14:nvPr/>
            </p14:nvContentPartPr>
            <p14:xfrm>
              <a:off x="10826456" y="4167130"/>
              <a:ext cx="480" cy="4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B20638E-5A4F-114E-BC73-49B75D22DF5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78456" y="4119130"/>
                <a:ext cx="96000" cy="9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1C93171-36C6-9946-A988-C49F2D83F956}"/>
                  </a:ext>
                </a:extLst>
              </p14:cNvPr>
              <p14:cNvContentPartPr/>
              <p14:nvPr/>
            </p14:nvContentPartPr>
            <p14:xfrm>
              <a:off x="11351576" y="4177690"/>
              <a:ext cx="480" cy="4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1C93171-36C6-9946-A988-C49F2D83F95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03576" y="4129690"/>
                <a:ext cx="96000" cy="9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E51C980-BC19-6D46-A52D-BB2D7B3D684F}"/>
              </a:ext>
            </a:extLst>
          </p:cNvPr>
          <p:cNvCxnSpPr/>
          <p:nvPr/>
        </p:nvCxnSpPr>
        <p:spPr>
          <a:xfrm flipH="1">
            <a:off x="10826456" y="3187450"/>
            <a:ext cx="242400" cy="9902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E4D258B-73C6-D14E-8657-4FFBA2F28D2F}"/>
              </a:ext>
            </a:extLst>
          </p:cNvPr>
          <p:cNvCxnSpPr>
            <a:cxnSpLocks/>
          </p:cNvCxnSpPr>
          <p:nvPr/>
        </p:nvCxnSpPr>
        <p:spPr>
          <a:xfrm>
            <a:off x="11152376" y="3222490"/>
            <a:ext cx="199200" cy="955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77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E714F-7983-7D44-A710-63379B700D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Thanks for your attention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C04FC9-50F1-2943-98EA-729A3F2D54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645223108"/>
      </p:ext>
    </p:extLst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E714F-7983-7D44-A710-63379B700D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Background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C04FC9-50F1-2943-98EA-729A3F2D54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272310"/>
      </p:ext>
    </p:extLst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33F13-278A-834A-9C4D-C743ED3C5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What is Formula Student?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3FFF3-C192-1F4D-BA57-0A0F31A2D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Founded in 1981 by the “Society of Automotive Engineers”</a:t>
            </a:r>
          </a:p>
          <a:p>
            <a:pPr lvl="1"/>
            <a:r>
              <a:rPr lang="en-GB" dirty="0"/>
              <a:t>At first only Combustion Cars</a:t>
            </a:r>
          </a:p>
          <a:p>
            <a:pPr lvl="1"/>
            <a:r>
              <a:rPr lang="en-GB" dirty="0"/>
              <a:t>Since 2010 also Electric Cars</a:t>
            </a:r>
          </a:p>
          <a:p>
            <a:pPr lvl="1"/>
            <a:r>
              <a:rPr lang="en-GB" dirty="0"/>
              <a:t>Since 2017 also Driverless Cars (Electric or Combustion)</a:t>
            </a:r>
          </a:p>
          <a:p>
            <a:r>
              <a:rPr lang="en-GB" dirty="0"/>
              <a:t>At present more than 1200 teams compete</a:t>
            </a:r>
          </a:p>
          <a:p>
            <a:pPr lvl="1"/>
            <a:r>
              <a:rPr lang="en-GB" dirty="0"/>
              <a:t>Though only a fraction of those compete in the driverless section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D95A5-E4C8-B540-824B-834C8A57D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279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088022D4-BD17-414A-9CE8-DA5D58B53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921" y="4032795"/>
            <a:ext cx="3607531" cy="24012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1254C5D-6C6D-4B0E-AFED-C1EC93BA7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2267" y="248827"/>
            <a:ext cx="9534676" cy="938592"/>
          </a:xfrm>
        </p:spPr>
        <p:txBody>
          <a:bodyPr/>
          <a:lstStyle/>
          <a:p>
            <a:r>
              <a:rPr lang="de-DE" err="1">
                <a:latin typeface="+mj-lt"/>
              </a:rPr>
              <a:t>Concept</a:t>
            </a:r>
            <a:r>
              <a:rPr lang="de-DE">
                <a:latin typeface="+mj-lt"/>
              </a:rPr>
              <a:t> </a:t>
            </a:r>
            <a:r>
              <a:rPr lang="de-DE" err="1">
                <a:latin typeface="+mj-lt"/>
              </a:rPr>
              <a:t>Driverless</a:t>
            </a:r>
            <a:endParaRPr lang="de-DE">
              <a:latin typeface="+mj-lt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FF7CC61-E12B-4BA5-86AA-E522CADD4D32}"/>
              </a:ext>
            </a:extLst>
          </p:cNvPr>
          <p:cNvSpPr txBox="1">
            <a:spLocks/>
          </p:cNvSpPr>
          <p:nvPr/>
        </p:nvSpPr>
        <p:spPr>
          <a:xfrm>
            <a:off x="4233166" y="2151301"/>
            <a:ext cx="609852" cy="938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4800" b="0" kern="1200" cap="none" spc="0" dirty="0">
                <a:ln w="0"/>
                <a:solidFill>
                  <a:schemeClr val="tx1"/>
                </a:solidFill>
                <a:effectLst/>
                <a:latin typeface="Facet-XXitalic" pitchFamily="2" charset="0"/>
                <a:ea typeface="+mj-ea"/>
                <a:cs typeface="+mj-cs"/>
              </a:defRPr>
            </a:lvl1pPr>
          </a:lstStyle>
          <a:p>
            <a:r>
              <a:rPr lang="en-US" sz="8000"/>
              <a:t>-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4CA96EE-C33C-4A38-95E6-2F3CDA1579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27" t="-2586" r="12455" b="-1"/>
          <a:stretch/>
        </p:blipFill>
        <p:spPr>
          <a:xfrm>
            <a:off x="5573237" y="4841875"/>
            <a:ext cx="338130" cy="372501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9F19F4E3-82E4-48A4-AED1-C737427E1E2E}"/>
              </a:ext>
            </a:extLst>
          </p:cNvPr>
          <p:cNvSpPr txBox="1">
            <a:spLocks/>
          </p:cNvSpPr>
          <p:nvPr/>
        </p:nvSpPr>
        <p:spPr>
          <a:xfrm>
            <a:off x="2680553" y="4764133"/>
            <a:ext cx="609852" cy="938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4800" b="0" kern="1200" cap="none" spc="0" dirty="0">
                <a:ln w="0"/>
                <a:solidFill>
                  <a:schemeClr val="tx1"/>
                </a:solidFill>
                <a:effectLst/>
                <a:latin typeface="Facet-XXitalic" pitchFamily="2" charset="0"/>
                <a:ea typeface="+mj-ea"/>
                <a:cs typeface="+mj-cs"/>
              </a:defRPr>
            </a:lvl1pPr>
          </a:lstStyle>
          <a:p>
            <a:r>
              <a:rPr lang="en-US" sz="8000"/>
              <a:t>=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E77087E-C926-4675-830A-07C431903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59" y="1624573"/>
            <a:ext cx="3006900" cy="200146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DF15937-C0B7-48BC-A0B8-D3092956F0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6" t="24163" r="13672"/>
          <a:stretch/>
        </p:blipFill>
        <p:spPr>
          <a:xfrm>
            <a:off x="4889776" y="1619863"/>
            <a:ext cx="1216600" cy="2001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51A411F-7DC1-40BB-A726-1AD743E1E10D}"/>
              </a:ext>
            </a:extLst>
          </p:cNvPr>
          <p:cNvSpPr txBox="1">
            <a:spLocks/>
          </p:cNvSpPr>
          <p:nvPr/>
        </p:nvSpPr>
        <p:spPr>
          <a:xfrm>
            <a:off x="6311753" y="2151301"/>
            <a:ext cx="609852" cy="938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4800" b="0" kern="1200" cap="none" spc="0" dirty="0">
                <a:ln w="0"/>
                <a:solidFill>
                  <a:schemeClr val="tx1"/>
                </a:solidFill>
                <a:effectLst/>
                <a:latin typeface="Facet-XXitalic" pitchFamily="2" charset="0"/>
                <a:ea typeface="+mj-ea"/>
                <a:cs typeface="+mj-cs"/>
              </a:defRPr>
            </a:lvl1pPr>
          </a:lstStyle>
          <a:p>
            <a:r>
              <a:rPr lang="en-US" sz="8000"/>
              <a:t>+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489B2ED2-2B57-4740-BD3B-F8B6F265BD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452" y="1063541"/>
            <a:ext cx="2062087" cy="1546565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8B9F8CF8-71B5-47B4-86C3-8A97F3465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556" y="2059016"/>
            <a:ext cx="2613877" cy="1728242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8E48D113-2BAE-47AE-92AC-FF5D360346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504" y="1344183"/>
            <a:ext cx="1676057" cy="938592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14049A47-2802-4C6B-9B77-FD9E827624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957" y="2430489"/>
            <a:ext cx="2733104" cy="1134238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E33B9C5-A1D3-401A-856C-B566A781B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915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0ED77D-4A59-468E-9113-A09BC4BCA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>
                <a:latin typeface="+mj-lt"/>
              </a:rPr>
              <a:t>Driverless</a:t>
            </a:r>
            <a:r>
              <a:rPr lang="de-DE">
                <a:latin typeface="+mj-lt"/>
              </a:rPr>
              <a:t> </a:t>
            </a:r>
            <a:r>
              <a:rPr lang="de-DE" err="1">
                <a:latin typeface="+mj-lt"/>
              </a:rPr>
              <a:t>Diciplines</a:t>
            </a:r>
            <a:endParaRPr lang="de-DE">
              <a:latin typeface="+mj-lt"/>
            </a:endParaRPr>
          </a:p>
        </p:txBody>
      </p:sp>
      <p:graphicFrame>
        <p:nvGraphicFramePr>
          <p:cNvPr id="7" name="Inhaltsplatzhalter 5">
            <a:extLst>
              <a:ext uri="{FF2B5EF4-FFF2-40B4-BE49-F238E27FC236}">
                <a16:creationId xmlns:a16="http://schemas.microsoft.com/office/drawing/2014/main" id="{271E9A5D-86D1-4FA5-B1D5-764627146FE3}"/>
              </a:ext>
            </a:extLst>
          </p:cNvPr>
          <p:cNvGraphicFramePr>
            <a:graphicFrameLocks/>
          </p:cNvGraphicFramePr>
          <p:nvPr/>
        </p:nvGraphicFramePr>
        <p:xfrm>
          <a:off x="-266469" y="1378858"/>
          <a:ext cx="11954328" cy="5243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8E57C6-A27B-447C-8B0E-1BD6E48DD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4E49DD96-0512-BF41-9175-AFF6A131E82D}"/>
              </a:ext>
            </a:extLst>
          </p:cNvPr>
          <p:cNvSpPr/>
          <p:nvPr/>
        </p:nvSpPr>
        <p:spPr>
          <a:xfrm>
            <a:off x="1583473" y="1773043"/>
            <a:ext cx="4512527" cy="3301877"/>
          </a:xfrm>
          <a:prstGeom prst="frame">
            <a:avLst>
              <a:gd name="adj1" fmla="val 153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00000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33834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category"/>
        </p:bldSub>
      </p:bldGraphic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8218C-9326-BB42-AA6C-EB4F808CD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>
                <a:latin typeface="+mj-lt"/>
              </a:rPr>
              <a:t>Trackdrive</a:t>
            </a:r>
            <a:endParaRPr lang="en-GB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6767B-D095-254B-BDA0-F0BA1C90A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7011"/>
            <a:ext cx="10124552" cy="4531807"/>
          </a:xfrm>
        </p:spPr>
        <p:txBody>
          <a:bodyPr/>
          <a:lstStyle/>
          <a:p>
            <a:r>
              <a:rPr lang="en-GB"/>
              <a:t>10 Laps on a unknown track</a:t>
            </a:r>
          </a:p>
          <a:p>
            <a:r>
              <a:rPr lang="en-GB"/>
              <a:t>Left side of the track is marked with blue cones</a:t>
            </a:r>
          </a:p>
          <a:p>
            <a:r>
              <a:rPr lang="en-GB"/>
              <a:t>Right side of the track is marked with yellow cones</a:t>
            </a:r>
          </a:p>
          <a:p>
            <a:r>
              <a:rPr lang="en-GB"/>
              <a:t>Target line is marked with two huge orange Cones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B923D-204C-864F-931E-83646C983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1025" name="Picture 1" descr="page13image1988821920">
            <a:extLst>
              <a:ext uri="{FF2B5EF4-FFF2-40B4-BE49-F238E27FC236}">
                <a16:creationId xmlns:a16="http://schemas.microsoft.com/office/drawing/2014/main" id="{602563A9-BDA7-1A42-ABF6-DA9A7B2EC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283" y="3721868"/>
            <a:ext cx="13081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3image1988822800">
            <a:extLst>
              <a:ext uri="{FF2B5EF4-FFF2-40B4-BE49-F238E27FC236}">
                <a16:creationId xmlns:a16="http://schemas.microsoft.com/office/drawing/2014/main" id="{437DFDAF-E6E4-6847-A5DD-8B9AF73C7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617" y="3848868"/>
            <a:ext cx="1689100" cy="19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13image1988822528">
            <a:extLst>
              <a:ext uri="{FF2B5EF4-FFF2-40B4-BE49-F238E27FC236}">
                <a16:creationId xmlns:a16="http://schemas.microsoft.com/office/drawing/2014/main" id="{C0CDBD2F-3A9D-CE41-8DDF-7C4E9DC21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259" y="3867918"/>
            <a:ext cx="1612900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09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275DE-4619-9A4C-A991-DEE2873B4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Video of this years winner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8E9EF-7606-8B4B-88D7-4D8EB5FEC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7" name="Online Media 6" descr="AMZ_Pilatus">
            <a:hlinkClick r:id="" action="ppaction://media"/>
            <a:extLst>
              <a:ext uri="{FF2B5EF4-FFF2-40B4-BE49-F238E27FC236}">
                <a16:creationId xmlns:a16="http://schemas.microsoft.com/office/drawing/2014/main" id="{E0B52999-637F-824D-9622-9C348EE94D2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7699" y="1028929"/>
            <a:ext cx="8816601" cy="495912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85101B-905E-724C-BDE8-AD570C32E1D6}"/>
              </a:ext>
            </a:extLst>
          </p:cNvPr>
          <p:cNvSpPr txBox="1"/>
          <p:nvPr/>
        </p:nvSpPr>
        <p:spPr>
          <a:xfrm>
            <a:off x="4244594" y="6092539"/>
            <a:ext cx="37028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Copyright: Formula Student Germany / AMZ Racing</a:t>
            </a:r>
          </a:p>
        </p:txBody>
      </p:sp>
    </p:spTree>
    <p:extLst>
      <p:ext uri="{BB962C8B-B14F-4D97-AF65-F5344CB8AC3E}">
        <p14:creationId xmlns:p14="http://schemas.microsoft.com/office/powerpoint/2010/main" val="215246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E714F-7983-7D44-A710-63379B700D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Motivation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C04FC9-50F1-2943-98EA-729A3F2D54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328961"/>
      </p:ext>
    </p:extLst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C80A8-4CB9-414E-80E2-59C7CAC43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Why do we need object detection?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9B262-0CC0-7B4C-BFE8-905AB8E9A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/>
              <a:t>Unknown track</a:t>
            </a:r>
          </a:p>
          <a:p>
            <a:pPr marL="695325" lvl="1">
              <a:buFont typeface="Wingdings" pitchFamily="2" charset="2"/>
              <a:buChar char="à"/>
            </a:pPr>
            <a:r>
              <a:rPr lang="en-GB">
                <a:sym typeface="Wingdings" pitchFamily="2" charset="2"/>
              </a:rPr>
              <a:t>We need to detect our surroundings (obviously)</a:t>
            </a:r>
          </a:p>
          <a:p>
            <a:pPr marL="0" indent="0">
              <a:buNone/>
            </a:pPr>
            <a:r>
              <a:rPr lang="en-GB" b="1">
                <a:sym typeface="Wingdings" pitchFamily="2" charset="2"/>
              </a:rPr>
              <a:t>BUT:</a:t>
            </a:r>
            <a:r>
              <a:rPr lang="en-GB">
                <a:sym typeface="Wingdings" pitchFamily="2" charset="2"/>
              </a:rPr>
              <a:t> We already have a LiDAR for Cone Detection</a:t>
            </a:r>
          </a:p>
          <a:p>
            <a:pPr marL="695325" lvl="1">
              <a:buFont typeface="Wingdings" pitchFamily="2" charset="2"/>
              <a:buChar char="à"/>
            </a:pPr>
            <a:r>
              <a:rPr lang="en-GB">
                <a:sym typeface="Wingdings" pitchFamily="2" charset="2"/>
              </a:rPr>
              <a:t>Why do </a:t>
            </a:r>
            <a:r>
              <a:rPr lang="en-GB" b="1">
                <a:sym typeface="Wingdings" pitchFamily="2" charset="2"/>
              </a:rPr>
              <a:t>we</a:t>
            </a:r>
            <a:r>
              <a:rPr lang="en-GB">
                <a:sym typeface="Wingdings" pitchFamily="2" charset="2"/>
              </a:rPr>
              <a:t> need object detection with a Camera?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C9B40-F17C-5242-84C0-854435CF7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497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EFR1">
      <a:dk1>
        <a:sysClr val="windowText" lastClr="000000"/>
      </a:dk1>
      <a:lt1>
        <a:sysClr val="window" lastClr="FFFFFF"/>
      </a:lt1>
      <a:dk2>
        <a:srgbClr val="87888A"/>
      </a:dk2>
      <a:lt2>
        <a:srgbClr val="DCDCDC"/>
      </a:lt2>
      <a:accent1>
        <a:srgbClr val="000000"/>
      </a:accent1>
      <a:accent2>
        <a:srgbClr val="E95E0F"/>
      </a:accent2>
      <a:accent3>
        <a:srgbClr val="F59661"/>
      </a:accent3>
      <a:accent4>
        <a:srgbClr val="F8B38C"/>
      </a:accent4>
      <a:accent5>
        <a:srgbClr val="87888A"/>
      </a:accent5>
      <a:accent6>
        <a:srgbClr val="AFB0B1"/>
      </a:accent6>
      <a:hlink>
        <a:srgbClr val="000000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ul Management.pptx" id="{AC66B0E7-3AC6-445A-93D9-08668FB712B1}" vid="{03F0818F-63DB-4646-981E-952898607F8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Vorlage_provisorisch</Template>
  <TotalTime>11406</TotalTime>
  <Words>226</Words>
  <Application>Microsoft Macintosh PowerPoint</Application>
  <PresentationFormat>Widescreen</PresentationFormat>
  <Paragraphs>65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Facet-XXitalic</vt:lpstr>
      <vt:lpstr>FacetExtrabold-XXitalic</vt:lpstr>
      <vt:lpstr>Wingdings</vt:lpstr>
      <vt:lpstr>Office</vt:lpstr>
      <vt:lpstr>Deep Learning Hackathon Realtime Information Extraction with Deep Learning and A Priori Object Information on an Autonomous Racecar  Marvin Burges, Julien Fischer and Jonas Schenke Elbflorace Driverless – TU Dresden</vt:lpstr>
      <vt:lpstr>Background</vt:lpstr>
      <vt:lpstr>What is Formula Student?</vt:lpstr>
      <vt:lpstr>Concept Driverless</vt:lpstr>
      <vt:lpstr>Driverless Diciplines</vt:lpstr>
      <vt:lpstr>Trackdrive</vt:lpstr>
      <vt:lpstr>Video of this years winner</vt:lpstr>
      <vt:lpstr>Motivation</vt:lpstr>
      <vt:lpstr>Why do we need object detection?</vt:lpstr>
      <vt:lpstr>PowerPoint Presentation</vt:lpstr>
      <vt:lpstr>PowerPoint Presentation</vt:lpstr>
      <vt:lpstr>PowerPoint Presentation</vt:lpstr>
      <vt:lpstr>Implementation</vt:lpstr>
      <vt:lpstr>Idea</vt:lpstr>
      <vt:lpstr>Thanks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ms888247</dc:creator>
  <cp:lastModifiedBy>ms763538</cp:lastModifiedBy>
  <cp:revision>870</cp:revision>
  <dcterms:created xsi:type="dcterms:W3CDTF">2016-10-04T15:47:10Z</dcterms:created>
  <dcterms:modified xsi:type="dcterms:W3CDTF">2019-09-08T16:40:02Z</dcterms:modified>
</cp:coreProperties>
</file>