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sldIdLst>
    <p:sldId id="256" r:id="rId5"/>
    <p:sldId id="281" r:id="rId6"/>
    <p:sldId id="293" r:id="rId7"/>
    <p:sldId id="292" r:id="rId8"/>
    <p:sldId id="285" r:id="rId9"/>
    <p:sldId id="290" r:id="rId10"/>
    <p:sldId id="282" r:id="rId11"/>
    <p:sldId id="284" r:id="rId12"/>
    <p:sldId id="287" r:id="rId13"/>
    <p:sldId id="294" r:id="rId14"/>
    <p:sldId id="291" r:id="rId15"/>
    <p:sldId id="286" r:id="rId16"/>
    <p:sldId id="288" r:id="rId17"/>
    <p:sldId id="289" r:id="rId18"/>
  </p:sldIdLst>
  <p:sldSz cx="9144000" cy="5143500" type="screen16x9"/>
  <p:notesSz cx="6783388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C7FF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89423"/>
  </p:normalViewPr>
  <p:slideViewPr>
    <p:cSldViewPr>
      <p:cViewPr varScale="1">
        <p:scale>
          <a:sx n="150" d="100"/>
          <a:sy n="150" d="100"/>
        </p:scale>
        <p:origin x="632" y="168"/>
      </p:cViewPr>
      <p:guideLst>
        <p:guide orient="horz" pos="2160"/>
        <p:guide pos="2880"/>
        <p:guide orient="horz" pos="2935"/>
        <p:guide pos="47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24734E77-0DE7-44FA-96A0-9F596F6E74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0191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738FE-7CE6-4C79-8B0B-FDBD43F55E4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6691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216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281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2100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1454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very</a:t>
            </a:r>
            <a:r>
              <a:rPr lang="de-DE" dirty="0"/>
              <a:t> variable, so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fancy</a:t>
            </a:r>
            <a:r>
              <a:rPr lang="de-DE" dirty="0"/>
              <a:t> </a:t>
            </a:r>
            <a:r>
              <a:rPr lang="de-DE" dirty="0" err="1"/>
              <a:t>equipment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24734E77-0DE7-44FA-96A0-9F596F6E7491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799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de-DE" altLang="de-DE" dirty="0"/>
              <a:t>4th </a:t>
            </a:r>
            <a:r>
              <a:rPr lang="de-DE" altLang="de-DE" dirty="0" err="1"/>
              <a:t>largest</a:t>
            </a:r>
            <a:r>
              <a:rPr lang="de-DE" altLang="de-DE" dirty="0"/>
              <a:t> </a:t>
            </a:r>
            <a:r>
              <a:rPr lang="de-DE" altLang="de-DE" dirty="0" err="1"/>
              <a:t>river</a:t>
            </a:r>
            <a:r>
              <a:rPr lang="de-DE" altLang="de-DE" dirty="0"/>
              <a:t> in Europa</a:t>
            </a:r>
          </a:p>
          <a:p>
            <a:pPr marL="171450" marR="0" indent="-1714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lang="de-DE" altLang="de-DE" dirty="0"/>
              <a:t>Deutschland: 357.578,17 km2 = 40% !!</a:t>
            </a:r>
          </a:p>
          <a:p>
            <a:pPr marL="171450" marR="0" indent="-1714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lang="de-DE" altLang="de-DE" dirty="0"/>
              <a:t>4 </a:t>
            </a:r>
            <a:r>
              <a:rPr lang="de-DE" altLang="de-DE" dirty="0" err="1"/>
              <a:t>neighboring</a:t>
            </a:r>
            <a:r>
              <a:rPr lang="de-DE" altLang="de-DE" dirty="0"/>
              <a:t> countries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092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de-DE" altLang="de-DE" dirty="0"/>
              <a:t>Major </a:t>
            </a:r>
            <a:r>
              <a:rPr lang="de-DE" altLang="de-DE" dirty="0" err="1"/>
              <a:t>implication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society</a:t>
            </a:r>
            <a:r>
              <a:rPr lang="de-DE" altLang="de-DE" dirty="0"/>
              <a:t>+ </a:t>
            </a:r>
            <a:r>
              <a:rPr lang="de-DE" altLang="de-DE" dirty="0" err="1"/>
              <a:t>economy</a:t>
            </a:r>
            <a:endParaRPr lang="de-DE" altLang="de-DE" dirty="0"/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037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de-DE" altLang="de-DE" dirty="0"/>
              <a:t>4th </a:t>
            </a:r>
            <a:r>
              <a:rPr lang="de-DE" altLang="de-DE" dirty="0" err="1"/>
              <a:t>largest</a:t>
            </a:r>
            <a:r>
              <a:rPr lang="de-DE" altLang="de-DE" dirty="0"/>
              <a:t> </a:t>
            </a:r>
            <a:r>
              <a:rPr lang="de-DE" altLang="de-DE" dirty="0" err="1"/>
              <a:t>river</a:t>
            </a:r>
            <a:r>
              <a:rPr lang="de-DE" altLang="de-DE" dirty="0"/>
              <a:t> in Europa</a:t>
            </a:r>
          </a:p>
          <a:p>
            <a:pPr marL="171450" marR="0" indent="-1714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lang="de-DE" altLang="de-DE" dirty="0"/>
              <a:t>Deutschland: 357.578,17 km2 = 60% !!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1232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de-DE" altLang="de-DE" dirty="0" err="1"/>
              <a:t>Spatial</a:t>
            </a:r>
            <a:r>
              <a:rPr lang="de-DE" altLang="de-DE" dirty="0"/>
              <a:t> </a:t>
            </a:r>
            <a:r>
              <a:rPr lang="de-DE" altLang="de-DE" dirty="0" err="1"/>
              <a:t>variability</a:t>
            </a:r>
            <a:endParaRPr lang="de-DE" altLang="de-DE" dirty="0"/>
          </a:p>
          <a:p>
            <a:pPr marL="171450" indent="-171450">
              <a:buFontTx/>
              <a:buChar char="-"/>
            </a:pPr>
            <a:r>
              <a:rPr lang="de-DE" altLang="de-DE" dirty="0"/>
              <a:t>Non-</a:t>
            </a:r>
            <a:r>
              <a:rPr lang="de-DE" altLang="de-DE" dirty="0" err="1"/>
              <a:t>linearities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951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989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 err="1"/>
              <a:t>Basically</a:t>
            </a:r>
            <a:r>
              <a:rPr lang="de-DE" altLang="de-DE" dirty="0"/>
              <a:t> a </a:t>
            </a:r>
            <a:r>
              <a:rPr lang="de-DE" altLang="de-DE" dirty="0" err="1"/>
              <a:t>regression</a:t>
            </a:r>
            <a:r>
              <a:rPr lang="de-DE" altLang="de-DE" dirty="0"/>
              <a:t> </a:t>
            </a:r>
            <a:r>
              <a:rPr lang="de-DE" altLang="de-DE" dirty="0" err="1"/>
              <a:t>problem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104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200" dirty="0" err="1">
                <a:sym typeface="Wingdings" pitchFamily="2" charset="2"/>
              </a:rPr>
              <a:t>Coarse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resolution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compared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to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images</a:t>
            </a:r>
            <a:r>
              <a:rPr lang="de-DE" sz="1200" dirty="0">
                <a:sym typeface="Wingdings" pitchFamily="2" charset="2"/>
              </a:rPr>
              <a:t> but </a:t>
            </a:r>
            <a:r>
              <a:rPr lang="de-DE" sz="1200" dirty="0" err="1">
                <a:sym typeface="Wingdings" pitchFamily="2" charset="2"/>
              </a:rPr>
              <a:t>much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data</a:t>
            </a:r>
            <a:endParaRPr lang="de-DE" sz="1200" dirty="0">
              <a:sym typeface="Wingdings" pitchFamily="2" charset="2"/>
            </a:endParaRP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4766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4828-E218-4A61-A6F0-961245DC0B8E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10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230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562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1203325"/>
            <a:ext cx="2074863" cy="32527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203325"/>
            <a:ext cx="6076950" cy="32527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52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5713413" cy="5127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78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D7A2B7F-F846-4406-A122-37325ECE9E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07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DA7AE7A-87E4-4F86-B5E3-761650243F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959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D061D9B-8206-43AF-8675-9F08FCF3ED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929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347788"/>
            <a:ext cx="3808413" cy="1644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1813" y="1347788"/>
            <a:ext cx="3810000" cy="1644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DD7F9FE5-E85F-48BF-AFCB-3BDEFEFA50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890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B0F8D63-A30B-43A9-8C15-B1F638F367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075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5706AED-346C-4A47-8021-2EF9499C1D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38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B5650A4-C48C-4EC0-88D9-8A83B2A63C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91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4880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952AF88-9DF4-49A0-85A3-B13C7CF56F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08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C6093AB-ADF7-4859-AE5C-D8C8579EF9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49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D2F68AE-8B85-4CB9-ADBA-63670726CB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7680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10300" y="195263"/>
            <a:ext cx="1941513" cy="2797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95263"/>
            <a:ext cx="5676900" cy="2797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201AE125-9DF6-4401-8725-90F3E32E72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3343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7ADC0839-4293-4C09-90F4-35EF6DF1F7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983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8D84351-14BD-49FB-9ADB-CD3650EF68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533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572CF61-7622-4898-AB1B-CCAD37659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6528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0F49A06-01B8-4899-B6BB-AE69C94E1F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2511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E5E816E-8197-4777-B08C-46AA3C077C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1886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032944A-2D20-43F0-B854-4BA0917503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830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5065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D0FA493-29A0-4236-A639-16F8EEF27B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585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97136AA-DB7B-44E6-B52A-E57DA06EEE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444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48CE4BA-16A8-4D03-9D2B-E2A16C4939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9625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61FBC7A-5AF6-4D9E-BB7A-EABBD62332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802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798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798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560D33B-495C-4B2A-8245-E304741913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4938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ECB71F-023B-44EE-B374-1C9048EE00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758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2E3B60-A5BC-4131-8954-8160BED7D8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605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AA40B5-5AFF-43A3-B21D-0E2573633E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9525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311275"/>
            <a:ext cx="3808413" cy="2627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1813" y="1311275"/>
            <a:ext cx="3810000" cy="2627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807017-8382-4B30-A6C2-C65697960E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186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CAFD03-1298-4259-B211-5036703ADD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9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8965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70E39F-A9E8-44EF-A089-0467D242B5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8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E54CB7-DC53-4AD1-9D45-810DAB4732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294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BA0DBC-9C21-43D5-94BA-E9EAECB459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1018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5CA84E-3404-4F6D-85DC-B28151BF69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271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4D4B08-B3FC-4256-A2A5-7919595E3A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496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10300" y="195263"/>
            <a:ext cx="1941513" cy="3743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195263"/>
            <a:ext cx="5676900" cy="3743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7A7F7A-3011-4556-A1DD-03E063C45F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04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4859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99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557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8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hidden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22775"/>
            <a:ext cx="12747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225"/>
            <a:ext cx="914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943350"/>
            <a:ext cx="57134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25"/>
            <a:ext cx="1476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1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80808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22775"/>
            <a:ext cx="12747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5263"/>
            <a:ext cx="77708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7788"/>
            <a:ext cx="7770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LevelTextmasterformat bearbeiten</a:t>
            </a:r>
          </a:p>
          <a:p>
            <a:pPr lvl="4"/>
            <a:r>
              <a:rPr lang="en-GB" altLang="de-DE"/>
              <a:t>Zweite Ebene</a:t>
            </a:r>
          </a:p>
          <a:p>
            <a:pPr lvl="4"/>
            <a:r>
              <a:rPr lang="en-GB" altLang="de-DE"/>
              <a:t>Dritte Ebene</a:t>
            </a:r>
          </a:p>
          <a:p>
            <a:pPr lvl="4"/>
            <a:r>
              <a:rPr lang="en-GB" altLang="de-DE"/>
              <a:t>Vierte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81000" y="4959350"/>
            <a:ext cx="190341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38"/>
              </a:spcBef>
              <a:tabLst>
                <a:tab pos="449263" algn="l"/>
                <a:tab pos="898525" algn="l"/>
                <a:tab pos="1347788" algn="l"/>
                <a:tab pos="1797050" algn="l"/>
              </a:tabLst>
              <a:defRPr sz="700">
                <a:solidFill>
                  <a:srgbClr val="FFFFFF"/>
                </a:solidFill>
                <a:cs typeface="DejaVu Sans" panose="020B0603030804020204" pitchFamily="34" charset="0"/>
              </a:defRPr>
            </a:lvl1pPr>
          </a:lstStyle>
          <a:p>
            <a:r>
              <a:rPr lang="de-DE" altLang="de-DE"/>
              <a:t>Seite </a:t>
            </a:r>
            <a:fld id="{9CDF68B3-0E52-4B93-8F33-07164013690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80808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22775"/>
            <a:ext cx="12747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81000" y="4959350"/>
            <a:ext cx="190341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38"/>
              </a:spcBef>
              <a:tabLst>
                <a:tab pos="449263" algn="l"/>
                <a:tab pos="898525" algn="l"/>
                <a:tab pos="1347788" algn="l"/>
                <a:tab pos="1797050" algn="l"/>
              </a:tabLst>
              <a:defRPr sz="700">
                <a:solidFill>
                  <a:srgbClr val="FFFFFF"/>
                </a:solidFill>
                <a:cs typeface="DejaVu Sans" panose="020B0603030804020204" pitchFamily="34" charset="0"/>
              </a:defRPr>
            </a:lvl1pPr>
          </a:lstStyle>
          <a:p>
            <a:r>
              <a:rPr lang="de-DE" altLang="de-DE"/>
              <a:t>Seite </a:t>
            </a:r>
            <a:fld id="{F1D19CC0-233F-4BA0-92BC-67789EC14DA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1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80808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22775"/>
            <a:ext cx="12747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5263"/>
            <a:ext cx="77708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11275"/>
            <a:ext cx="77708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LevelTextmasterformat bearbeiten</a:t>
            </a:r>
          </a:p>
          <a:p>
            <a:pPr lvl="4"/>
            <a:r>
              <a:rPr lang="en-GB" altLang="de-DE"/>
              <a:t>Zweite Ebene</a:t>
            </a:r>
          </a:p>
          <a:p>
            <a:pPr lvl="4"/>
            <a:r>
              <a:rPr lang="en-GB" altLang="de-DE"/>
              <a:t>Dritte Ebene</a:t>
            </a:r>
          </a:p>
          <a:p>
            <a:pPr lvl="4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7263"/>
            <a:ext cx="21320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840" tIns="34920" rIns="69840" bIns="349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r>
              <a:rPr lang="de-DE" altLang="de-DE"/>
              <a:t>04.06.19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4200" y="4767263"/>
            <a:ext cx="2895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000" y="4959350"/>
            <a:ext cx="1903413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9B1DF68B-0764-4EA6-85CD-CFCDA2D31D8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80808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80808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profile/Dol_Raj_Chalise?_sg%5B0%5D=CnBfRsjt9v65tiJh4s9Vkp0tiZ8nX8_Gi5Oy9FIZKoo5P1fEJdEVlhnF385iqg_0S6hfR_0.w_L2TJVdwvlwOx5w4N8q6eGNm3IWl4X5Kaf0yZ-AQA9y0w5kmqU2UrCXRVUDPIraaeDU7Tt31cnn9SXXMgFwvg&amp;_sg%5B1%5D=UT1JKW1XK3gO5OIB56FkmF9tEe1OQU51-ryUk7yA1Igmpr03mcA-rUBqni6BIThAjE9qdx8ffnwWjEzg.2uFwrAVtLMqVt6zvxQTG05nHjvkzt5EgoPzceoWtaM9LKSmiZjPt4eniwoKvnMJoQiSB1HQ5YO9KDDOwiy5m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researchgate.net/publication/profile/Dol_Raj_Chalise?_sg%5B0%5D=CnBfRsjt9v65tiJh4s9Vkp0tiZ8nX8_Gi5Oy9FIZKoo5P1fEJdEVlhnF385iqg_0S6hfR_0.w_L2TJVdwvlwOx5w4N8q6eGNm3IWl4X5Kaf0yZ-AQA9y0w5kmqU2UrCXRVUDPIraaeDU7Tt31cnn9SXXMgFwvg&amp;_sg%5B1%5D=UT1JKW1XK3gO5OIB56FkmF9tEe1OQU51-ryUk7yA1Igmpr03mcA-rUBqni6BIThAjE9qdx8ffnwWjEzg.2uFwrAVtLMqVt6zvxQTG05nHjvkzt5EgoPzceoWtaM9LKSmiZjPt4eniwoKvnMJoQiSB1HQ5YO9KDDOwiy5m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019925" y="3832225"/>
            <a:ext cx="2028825" cy="11509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24932"/>
            <a:ext cx="11493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35731" y="4371949"/>
            <a:ext cx="6524501" cy="6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de-DE" altLang="de-DE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Lennart Schmidt, Elona </a:t>
            </a:r>
            <a:r>
              <a:rPr lang="de-DE" altLang="de-DE" sz="1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Gusho</a:t>
            </a:r>
            <a:r>
              <a:rPr lang="de-DE" altLang="de-DE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Walter de Back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07502" y="3867894"/>
            <a:ext cx="8280922" cy="3921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de-DE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DeepHydro</a:t>
            </a: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Petrus 2.0</a:t>
            </a:r>
            <a:b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E111E4-4406-B844-AFED-F2D0C7867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470"/>
            <a:ext cx="4737140" cy="35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0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8854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Why CNN-LSTM?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395536" y="1203598"/>
            <a:ext cx="5112568" cy="209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dirty="0">
                <a:sym typeface="Wingdings" pitchFamily="2" charset="2"/>
              </a:rPr>
              <a:t>CNN: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>
                <a:sym typeface="Wingdings" pitchFamily="2" charset="2"/>
              </a:rPr>
              <a:t>Spatial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heterogeneity</a:t>
            </a:r>
            <a:r>
              <a:rPr lang="de-DE" sz="1100" dirty="0">
                <a:sym typeface="Wingdings" pitchFamily="2" charset="2"/>
              </a:rPr>
              <a:t> in </a:t>
            </a:r>
            <a:r>
              <a:rPr lang="de-DE" sz="1100" dirty="0" err="1">
                <a:sym typeface="Wingdings" pitchFamily="2" charset="2"/>
              </a:rPr>
              <a:t>soil</a:t>
            </a:r>
            <a:r>
              <a:rPr lang="de-DE" sz="1100" dirty="0">
                <a:sym typeface="Wingdings" pitchFamily="2" charset="2"/>
              </a:rPr>
              <a:t> type, </a:t>
            </a:r>
            <a:r>
              <a:rPr lang="de-DE" sz="1100" dirty="0" err="1">
                <a:sym typeface="Wingdings" pitchFamily="2" charset="2"/>
              </a:rPr>
              <a:t>vegetation</a:t>
            </a:r>
            <a:r>
              <a:rPr lang="de-DE" sz="1100" dirty="0">
                <a:sym typeface="Wingdings" pitchFamily="2" charset="2"/>
              </a:rPr>
              <a:t>, </a:t>
            </a:r>
            <a:r>
              <a:rPr lang="de-DE" sz="1100" dirty="0" err="1">
                <a:sym typeface="Wingdings" pitchFamily="2" charset="2"/>
              </a:rPr>
              <a:t>geology</a:t>
            </a:r>
            <a:r>
              <a:rPr lang="de-DE" sz="1100" dirty="0">
                <a:sym typeface="Wingdings" pitchFamily="2" charset="2"/>
              </a:rPr>
              <a:t>, </a:t>
            </a:r>
            <a:r>
              <a:rPr lang="de-DE" sz="1100" dirty="0" err="1">
                <a:sym typeface="Wingdings" pitchFamily="2" charset="2"/>
              </a:rPr>
              <a:t>topography</a:t>
            </a:r>
            <a:endParaRPr lang="de-DE" sz="11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>
                <a:sym typeface="Wingdings" pitchFamily="2" charset="2"/>
              </a:rPr>
              <a:t>Subregions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respond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differently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to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precipitation+temperature</a:t>
            </a:r>
            <a:endParaRPr lang="de-DE" sz="11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à"/>
            </a:pPr>
            <a:r>
              <a:rPr lang="de-DE" sz="1100" dirty="0">
                <a:sym typeface="Wingdings" pitchFamily="2" charset="2"/>
              </a:rPr>
              <a:t>Strong </a:t>
            </a:r>
            <a:r>
              <a:rPr lang="de-DE" sz="1100" dirty="0" err="1">
                <a:sym typeface="Wingdings" pitchFamily="2" charset="2"/>
              </a:rPr>
              <a:t>effect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of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spatial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pattern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of</a:t>
            </a:r>
            <a:r>
              <a:rPr lang="de-DE" sz="1100" dirty="0">
                <a:sym typeface="Wingdings" pitchFamily="2" charset="2"/>
              </a:rPr>
              <a:t> P+T on </a:t>
            </a:r>
            <a:r>
              <a:rPr lang="de-DE" sz="1100" dirty="0" err="1">
                <a:sym typeface="Wingdings" pitchFamily="2" charset="2"/>
              </a:rPr>
              <a:t>streamflow</a:t>
            </a:r>
            <a:endParaRPr lang="de-DE" sz="11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à"/>
            </a:pPr>
            <a:endParaRPr lang="de-DE" sz="11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100" dirty="0">
                <a:sym typeface="Wingdings" pitchFamily="2" charset="2"/>
              </a:rPr>
              <a:t>LSTM: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>
                <a:sym typeface="Wingdings" pitchFamily="2" charset="2"/>
              </a:rPr>
              <a:t>Streamflow</a:t>
            </a:r>
            <a:r>
              <a:rPr lang="de-DE" sz="1100" dirty="0">
                <a:sym typeface="Wingdings" pitchFamily="2" charset="2"/>
              </a:rPr>
              <a:t> = </a:t>
            </a:r>
            <a:r>
              <a:rPr lang="de-DE" sz="1100" dirty="0" err="1">
                <a:sym typeface="Wingdings" pitchFamily="2" charset="2"/>
              </a:rPr>
              <a:t>baseflow</a:t>
            </a:r>
            <a:r>
              <a:rPr lang="de-DE" sz="1100" dirty="0">
                <a:sym typeface="Wingdings" pitchFamily="2" charset="2"/>
              </a:rPr>
              <a:t> + </a:t>
            </a:r>
            <a:r>
              <a:rPr lang="de-DE" sz="1100" dirty="0" err="1">
                <a:sym typeface="Wingdings" pitchFamily="2" charset="2"/>
              </a:rPr>
              <a:t>direct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runoff</a:t>
            </a:r>
            <a:endParaRPr lang="de-DE" sz="11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>
                <a:sym typeface="Wingdings" pitchFamily="2" charset="2"/>
              </a:rPr>
              <a:t>= </a:t>
            </a:r>
            <a:r>
              <a:rPr lang="de-DE" sz="1100" dirty="0" err="1">
                <a:sym typeface="Wingdings" pitchFamily="2" charset="2"/>
              </a:rPr>
              <a:t>long</a:t>
            </a:r>
            <a:r>
              <a:rPr lang="de-DE" sz="1100" dirty="0">
                <a:sym typeface="Wingdings" pitchFamily="2" charset="2"/>
              </a:rPr>
              <a:t>-term + </a:t>
            </a:r>
            <a:r>
              <a:rPr lang="de-DE" sz="1100" dirty="0" err="1">
                <a:sym typeface="Wingdings" pitchFamily="2" charset="2"/>
              </a:rPr>
              <a:t>short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term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component</a:t>
            </a:r>
            <a:r>
              <a:rPr lang="de-DE" sz="1100" dirty="0">
                <a:sym typeface="Wingdings" pitchFamily="2" charset="2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BD51D2-0B19-9546-B39A-8874921C390B}"/>
              </a:ext>
            </a:extLst>
          </p:cNvPr>
          <p:cNvSpPr txBox="1"/>
          <p:nvPr/>
        </p:nvSpPr>
        <p:spPr>
          <a:xfrm>
            <a:off x="5709222" y="3876844"/>
            <a:ext cx="3063659" cy="149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dirty="0">
                <a:solidFill>
                  <a:schemeClr val="bg2"/>
                </a:solidFill>
                <a:hlinkClick r:id="rId3"/>
              </a:rPr>
              <a:t>Dol Raj Chalise</a:t>
            </a:r>
            <a:r>
              <a:rPr lang="de-DE" sz="400" dirty="0">
                <a:solidFill>
                  <a:schemeClr val="bg2"/>
                </a:solidFill>
              </a:rPr>
              <a:t>: </a:t>
            </a:r>
            <a:r>
              <a:rPr lang="de-DE" sz="400" dirty="0" err="1">
                <a:solidFill>
                  <a:schemeClr val="bg2"/>
                </a:solidFill>
              </a:rPr>
              <a:t>Evaluating</a:t>
            </a:r>
            <a:r>
              <a:rPr lang="de-DE" sz="400" dirty="0">
                <a:solidFill>
                  <a:schemeClr val="bg2"/>
                </a:solidFill>
              </a:rPr>
              <a:t> Temporal </a:t>
            </a:r>
            <a:r>
              <a:rPr lang="de-DE" sz="400" dirty="0" err="1">
                <a:solidFill>
                  <a:schemeClr val="bg2"/>
                </a:solidFill>
              </a:rPr>
              <a:t>and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Spatial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Scale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Issues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with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Hydrologic</a:t>
            </a:r>
            <a:r>
              <a:rPr lang="de-DE" sz="400" dirty="0">
                <a:solidFill>
                  <a:schemeClr val="bg2"/>
                </a:solidFill>
              </a:rPr>
              <a:t> Models in </a:t>
            </a:r>
            <a:r>
              <a:rPr lang="de-DE" sz="400" dirty="0" err="1">
                <a:solidFill>
                  <a:schemeClr val="bg2"/>
                </a:solidFill>
              </a:rPr>
              <a:t>the</a:t>
            </a:r>
            <a:r>
              <a:rPr lang="de-DE" sz="400" dirty="0">
                <a:solidFill>
                  <a:schemeClr val="bg2"/>
                </a:solidFill>
              </a:rPr>
              <a:t> Black Hills, South Dakota (2013)</a:t>
            </a:r>
          </a:p>
        </p:txBody>
      </p:sp>
    </p:spTree>
    <p:extLst>
      <p:ext uri="{BB962C8B-B14F-4D97-AF65-F5344CB8AC3E}">
        <p14:creationId xmlns:p14="http://schemas.microsoft.com/office/powerpoint/2010/main" val="3593121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Open questions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323528" y="1203598"/>
            <a:ext cx="4968552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>
                <a:sym typeface="Wingdings" pitchFamily="2" charset="2"/>
              </a:rPr>
              <a:t>Resolution </a:t>
            </a:r>
            <a:r>
              <a:rPr lang="de-DE" sz="1050" dirty="0" err="1">
                <a:sym typeface="Wingdings" pitchFamily="2" charset="2"/>
              </a:rPr>
              <a:t>too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coarse</a:t>
            </a:r>
            <a:r>
              <a:rPr lang="de-DE" sz="1050" dirty="0">
                <a:sym typeface="Wingdings" pitchFamily="2" charset="2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err="1">
                <a:sym typeface="Wingdings" pitchFamily="2" charset="2"/>
              </a:rPr>
              <a:t>How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to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input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both</a:t>
            </a:r>
            <a:r>
              <a:rPr lang="de-DE" sz="1050" dirty="0">
                <a:sym typeface="Wingdings" pitchFamily="2" charset="2"/>
              </a:rPr>
              <a:t> P+T: </a:t>
            </a:r>
            <a:r>
              <a:rPr lang="de-DE" sz="1050" dirty="0" err="1">
                <a:sym typeface="Wingdings" pitchFamily="2" charset="2"/>
              </a:rPr>
              <a:t>stacked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rasters</a:t>
            </a:r>
            <a:r>
              <a:rPr lang="de-DE" sz="1050" dirty="0">
                <a:sym typeface="Wingdings" pitchFamily="2" charset="2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err="1">
                <a:sym typeface="Wingdings" pitchFamily="2" charset="2"/>
              </a:rPr>
              <a:t>How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to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couple</a:t>
            </a:r>
            <a:r>
              <a:rPr lang="de-DE" sz="1050" dirty="0">
                <a:sym typeface="Wingdings" pitchFamily="2" charset="2"/>
              </a:rPr>
              <a:t> CNN+LSTM: Autoencoder </a:t>
            </a:r>
            <a:r>
              <a:rPr lang="de-DE" sz="1050" dirty="0" err="1">
                <a:sym typeface="Wingdings" pitchFamily="2" charset="2"/>
              </a:rPr>
              <a:t>first</a:t>
            </a:r>
            <a:r>
              <a:rPr lang="de-DE" sz="1050" dirty="0">
                <a:sym typeface="Wingdings" pitchFamily="2" charset="2"/>
              </a:rPr>
              <a:t>, </a:t>
            </a:r>
            <a:r>
              <a:rPr lang="de-DE" sz="1050" dirty="0" err="1">
                <a:sym typeface="Wingdings" pitchFamily="2" charset="2"/>
              </a:rPr>
              <a:t>hidden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states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as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input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into</a:t>
            </a:r>
            <a:r>
              <a:rPr lang="de-DE" sz="1050" dirty="0">
                <a:sym typeface="Wingdings" pitchFamily="2" charset="2"/>
              </a:rPr>
              <a:t> LSTM?</a:t>
            </a:r>
          </a:p>
          <a:p>
            <a:pPr marL="171450" indent="-171450">
              <a:buFontTx/>
              <a:buChar char="-"/>
            </a:pPr>
            <a:r>
              <a:rPr lang="de-DE" sz="1050" dirty="0" err="1">
                <a:sym typeface="Wingdings" pitchFamily="2" charset="2"/>
              </a:rPr>
              <a:t>Good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read</a:t>
            </a:r>
            <a:r>
              <a:rPr lang="de-DE" sz="1050" dirty="0">
                <a:sym typeface="Wingdings" pitchFamily="2" charset="2"/>
              </a:rPr>
              <a:t> on </a:t>
            </a:r>
            <a:r>
              <a:rPr lang="de-DE" sz="1050" dirty="0" err="1">
                <a:sym typeface="Wingdings" pitchFamily="2" charset="2"/>
              </a:rPr>
              <a:t>structures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available</a:t>
            </a:r>
            <a:r>
              <a:rPr lang="de-DE" sz="1050" dirty="0">
                <a:sym typeface="Wingdings" pitchFamily="2" charset="2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err="1">
                <a:sym typeface="Wingdings" pitchFamily="2" charset="2"/>
              </a:rPr>
              <a:t>Pretrained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networks</a:t>
            </a:r>
            <a:r>
              <a:rPr lang="de-DE" sz="1050" dirty="0">
                <a:sym typeface="Wingdings" pitchFamily="2" charset="2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>
                <a:sym typeface="Wingdings" pitchFamily="2" charset="2"/>
              </a:rPr>
              <a:t>Layer-</a:t>
            </a:r>
            <a:r>
              <a:rPr lang="de-DE" sz="1050" dirty="0" err="1">
                <a:sym typeface="Wingdings" pitchFamily="2" charset="2"/>
              </a:rPr>
              <a:t>wise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Relevance</a:t>
            </a:r>
            <a:r>
              <a:rPr lang="de-DE" sz="1050" dirty="0">
                <a:sym typeface="Wingdings" pitchFamily="2" charset="2"/>
              </a:rPr>
              <a:t> Propagation/</a:t>
            </a:r>
            <a:r>
              <a:rPr lang="de-DE" sz="1050" dirty="0" err="1">
                <a:sym typeface="Wingdings" pitchFamily="2" charset="2"/>
              </a:rPr>
              <a:t>activation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maximization</a:t>
            </a:r>
            <a:r>
              <a:rPr lang="de-DE" sz="1050" dirty="0">
                <a:sym typeface="Wingdings" pitchFamily="2" charset="2"/>
              </a:rPr>
              <a:t>: </a:t>
            </a:r>
            <a:r>
              <a:rPr lang="de-DE" sz="1050" dirty="0" err="1">
                <a:sym typeface="Wingdings" pitchFamily="2" charset="2"/>
              </a:rPr>
              <a:t>Continuous</a:t>
            </a:r>
            <a:r>
              <a:rPr lang="de-DE" sz="1050" dirty="0">
                <a:sym typeface="Wingdings" pitchFamily="2" charset="2"/>
              </a:rPr>
              <a:t> </a:t>
            </a:r>
            <a:r>
              <a:rPr lang="de-DE" sz="1050" dirty="0" err="1">
                <a:sym typeface="Wingdings" pitchFamily="2" charset="2"/>
              </a:rPr>
              <a:t>target</a:t>
            </a:r>
            <a:r>
              <a:rPr lang="de-DE" sz="1050" dirty="0">
                <a:sym typeface="Wingdings" pitchFamily="2" charset="2"/>
              </a:rPr>
              <a:t>?</a:t>
            </a:r>
          </a:p>
          <a:p>
            <a:pPr marL="171450" indent="-171450">
              <a:buFontTx/>
              <a:buChar char="-"/>
            </a:pPr>
            <a:endParaRPr lang="de-DE" sz="1200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de-DE" sz="1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636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Research ideas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323528" y="1203598"/>
            <a:ext cx="6768752" cy="359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ym typeface="Wingdings" pitchFamily="2" charset="2"/>
              </a:rPr>
              <a:t>Short-term: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Gain in accuracy / Differences in saliency maps by including:</a:t>
            </a:r>
          </a:p>
          <a:p>
            <a:pPr marL="914400" lvl="1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Digital elevation model</a:t>
            </a:r>
          </a:p>
          <a:p>
            <a:pPr marL="914400" lvl="1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More streamflow gauges within the catchment</a:t>
            </a:r>
          </a:p>
          <a:p>
            <a:pPr marL="914400" lvl="1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Time of the year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Estimate uncertainty of predictions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Relevant time steps for prediction: What is the catchments‘ memory? Shifts summer/winter due to snow. Melt events in spring, PET different in summer…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Activation maximization/Layer-wise relevance propagation for identification of flood-inducing patterns  Analysis of results for flood years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Comparison to physical model: Long-term=baseflow/soil moisture, short-term=direct runoff. Any way to extract snow accumulation/melt to compare these against physical models estimates?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Nowcasting vs. Forecasting</a:t>
            </a:r>
          </a:p>
          <a:p>
            <a:endParaRPr lang="en-US" sz="1050" dirty="0">
              <a:sym typeface="Wingdings" pitchFamily="2" charset="2"/>
            </a:endParaRPr>
          </a:p>
          <a:p>
            <a:r>
              <a:rPr lang="en-US" sz="1050" dirty="0">
                <a:sym typeface="Wingdings" pitchFamily="2" charset="2"/>
              </a:rPr>
              <a:t>Long-term: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Climate change forecasting: Non-stationarity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Comparison to standard LSTM: Lumped vs. Distributed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Possibility to fit a „global“ model by training on several large river catchments. Possible application of this: Prediction in ungauged basins (probably not possible)</a:t>
            </a:r>
          </a:p>
          <a:p>
            <a:pPr marL="171450" indent="-171450">
              <a:buFontTx/>
              <a:buChar char="-"/>
            </a:pPr>
            <a:r>
              <a:rPr lang="en-US" sz="1050" dirty="0">
                <a:sym typeface="Wingdings" pitchFamily="2" charset="2"/>
              </a:rPr>
              <a:t>…</a:t>
            </a:r>
          </a:p>
          <a:p>
            <a:pPr marL="171450" indent="-171450">
              <a:buFontTx/>
              <a:buChar char="-"/>
            </a:pPr>
            <a:endParaRPr lang="en-US" sz="1050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de-DE" sz="1200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endParaRPr lang="de-DE" sz="1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851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B1709F-A30C-6B4B-A449-CAE6A8B825A6}"/>
              </a:ext>
            </a:extLst>
          </p:cNvPr>
          <p:cNvSpPr txBox="1"/>
          <p:nvPr/>
        </p:nvSpPr>
        <p:spPr>
          <a:xfrm>
            <a:off x="179512" y="627534"/>
            <a:ext cx="6912768" cy="24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Why</a:t>
            </a:r>
            <a:r>
              <a:rPr lang="de-DE" dirty="0"/>
              <a:t> not just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q</a:t>
            </a:r>
            <a:r>
              <a:rPr lang="de-DE" dirty="0"/>
              <a:t> </a:t>
            </a:r>
            <a:r>
              <a:rPr lang="de-DE" dirty="0" err="1"/>
              <a:t>upstream</a:t>
            </a:r>
            <a:r>
              <a:rPr lang="de-DE" dirty="0"/>
              <a:t> + P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Yes,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do but:</a:t>
            </a:r>
          </a:p>
          <a:p>
            <a:pPr marL="1028700" lvl="1">
              <a:buFontTx/>
              <a:buChar char="-"/>
            </a:pPr>
            <a:r>
              <a:rPr lang="de-DE" dirty="0"/>
              <a:t>Large </a:t>
            </a:r>
            <a:r>
              <a:rPr lang="de-DE" dirty="0" err="1"/>
              <a:t>catchment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gauges</a:t>
            </a:r>
            <a:r>
              <a:rPr lang="de-DE" dirty="0"/>
              <a:t> -&gt;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, expensive</a:t>
            </a:r>
          </a:p>
          <a:p>
            <a:pPr marL="1028700" lvl="1">
              <a:buFontTx/>
              <a:buChar char="-"/>
            </a:pPr>
            <a:r>
              <a:rPr lang="de-DE" dirty="0"/>
              <a:t>Vision: P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radar</a:t>
            </a:r>
            <a:r>
              <a:rPr lang="de-DE" dirty="0"/>
              <a:t>, 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citizen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/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17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The Elbe catchment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7CA2634-B4F3-304D-88AB-51DDBFA7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3044"/>
            <a:ext cx="3349568" cy="353091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B8241FD-3D0E-704D-9553-CDAB84DE5A7F}"/>
              </a:ext>
            </a:extLst>
          </p:cNvPr>
          <p:cNvSpPr txBox="1"/>
          <p:nvPr/>
        </p:nvSpPr>
        <p:spPr>
          <a:xfrm>
            <a:off x="254000" y="1034561"/>
            <a:ext cx="5470128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/>
              <a:t>Catchment</a:t>
            </a:r>
            <a:r>
              <a:rPr lang="de-DE" sz="1600" dirty="0"/>
              <a:t>: All </a:t>
            </a:r>
            <a:r>
              <a:rPr lang="de-DE" sz="1600" dirty="0" err="1"/>
              <a:t>precipitation</a:t>
            </a:r>
            <a:r>
              <a:rPr lang="de-DE" sz="1600" dirty="0"/>
              <a:t> </a:t>
            </a:r>
            <a:r>
              <a:rPr lang="de-DE" sz="1600" dirty="0" err="1"/>
              <a:t>drains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river</a:t>
            </a:r>
            <a:endParaRPr lang="de-DE" sz="16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/>
              <a:t>4th </a:t>
            </a:r>
            <a:r>
              <a:rPr lang="de-DE" sz="1600" dirty="0" err="1"/>
              <a:t>largest</a:t>
            </a:r>
            <a:r>
              <a:rPr lang="de-DE" sz="1600" dirty="0"/>
              <a:t> </a:t>
            </a:r>
            <a:r>
              <a:rPr lang="de-DE" sz="1600" dirty="0" err="1"/>
              <a:t>river</a:t>
            </a:r>
            <a:r>
              <a:rPr lang="de-DE" sz="1600" dirty="0"/>
              <a:t> </a:t>
            </a:r>
            <a:r>
              <a:rPr lang="de-DE" sz="1600" dirty="0" err="1"/>
              <a:t>catchment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EU</a:t>
            </a:r>
            <a:endParaRPr lang="de-DE" sz="1600" baseline="30000" dirty="0"/>
          </a:p>
          <a:p>
            <a:pPr marL="171450" indent="-171450">
              <a:buFontTx/>
              <a:buChar char="-"/>
            </a:pPr>
            <a:endParaRPr lang="de-DE" sz="1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67C12DB-C721-5E4B-8587-B9FA6FAE6355}"/>
              </a:ext>
            </a:extLst>
          </p:cNvPr>
          <p:cNvSpPr txBox="1"/>
          <p:nvPr/>
        </p:nvSpPr>
        <p:spPr>
          <a:xfrm>
            <a:off x="5652120" y="4443924"/>
            <a:ext cx="1273105" cy="135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commons.wikimedia.org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wiki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File:Elbe_Einzugsgebiet.png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677D7C5-A68B-C940-B3FE-9595ACA0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" y="2715766"/>
            <a:ext cx="2901878" cy="193178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D7C66E0-A879-BE4B-91AC-27C1C5D2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7" y="2718920"/>
            <a:ext cx="2571203" cy="1928401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44F3A066-9F48-1C49-9FA8-E8EA59FE1B3B}"/>
              </a:ext>
            </a:extLst>
          </p:cNvPr>
          <p:cNvSpPr/>
          <p:nvPr/>
        </p:nvSpPr>
        <p:spPr>
          <a:xfrm>
            <a:off x="86503" y="4649335"/>
            <a:ext cx="510076" cy="1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Creative 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187F790-E2BE-BE41-A9D5-1735CDEC7708}"/>
              </a:ext>
            </a:extLst>
          </p:cNvPr>
          <p:cNvSpPr/>
          <p:nvPr/>
        </p:nvSpPr>
        <p:spPr>
          <a:xfrm>
            <a:off x="3008909" y="4647321"/>
            <a:ext cx="1127232" cy="1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commons.wikimedia.org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wiki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File:Elbe-niedrig.jpg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7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The Elbe catchment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7CA2634-B4F3-304D-88AB-51DDBFA7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3044"/>
            <a:ext cx="3349568" cy="353091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B8241FD-3D0E-704D-9553-CDAB84DE5A7F}"/>
              </a:ext>
            </a:extLst>
          </p:cNvPr>
          <p:cNvSpPr txBox="1"/>
          <p:nvPr/>
        </p:nvSpPr>
        <p:spPr>
          <a:xfrm>
            <a:off x="254000" y="1034561"/>
            <a:ext cx="5038080" cy="1372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/>
              <a:t>Strong </a:t>
            </a:r>
            <a:r>
              <a:rPr lang="de-DE" sz="1600" dirty="0" err="1"/>
              <a:t>flood</a:t>
            </a:r>
            <a:r>
              <a:rPr lang="de-DE" sz="1600" dirty="0"/>
              <a:t> </a:t>
            </a:r>
            <a:r>
              <a:rPr lang="de-DE" sz="1600" dirty="0" err="1"/>
              <a:t>events</a:t>
            </a:r>
            <a:r>
              <a:rPr lang="de-DE" sz="1600" dirty="0"/>
              <a:t> in 2002, 2006, 2013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/>
              <a:t>Low-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period</a:t>
            </a:r>
            <a:r>
              <a:rPr lang="de-DE" sz="1600" dirty="0"/>
              <a:t> 2003, 2005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ym typeface="Wingdings" pitchFamily="2" charset="2"/>
              </a:rPr>
              <a:t> Need </a:t>
            </a:r>
            <a:r>
              <a:rPr lang="de-DE" sz="1600" dirty="0" err="1">
                <a:sym typeface="Wingdings" pitchFamily="2" charset="2"/>
              </a:rPr>
              <a:t>for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accurate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prediction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of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streamflow</a:t>
            </a:r>
            <a:endParaRPr lang="de-DE" sz="1600" dirty="0"/>
          </a:p>
          <a:p>
            <a:pPr marL="171450" indent="-171450">
              <a:buFontTx/>
              <a:buChar char="-"/>
            </a:pPr>
            <a:endParaRPr lang="de-DE" sz="1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67C12DB-C721-5E4B-8587-B9FA6FAE6355}"/>
              </a:ext>
            </a:extLst>
          </p:cNvPr>
          <p:cNvSpPr txBox="1"/>
          <p:nvPr/>
        </p:nvSpPr>
        <p:spPr>
          <a:xfrm>
            <a:off x="5877445" y="4238584"/>
            <a:ext cx="1273105" cy="135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commons.wikimedia.org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wiki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File:Elbe_Einzugsgebiet.png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677D7C5-A68B-C940-B3FE-9595ACA0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" y="2715766"/>
            <a:ext cx="2901878" cy="193178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D7C66E0-A879-BE4B-91AC-27C1C5D2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7" y="2718920"/>
            <a:ext cx="2571203" cy="1928401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44F3A066-9F48-1C49-9FA8-E8EA59FE1B3B}"/>
              </a:ext>
            </a:extLst>
          </p:cNvPr>
          <p:cNvSpPr/>
          <p:nvPr/>
        </p:nvSpPr>
        <p:spPr>
          <a:xfrm>
            <a:off x="86503" y="4649335"/>
            <a:ext cx="510076" cy="1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Creative 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187F790-E2BE-BE41-A9D5-1735CDEC7708}"/>
              </a:ext>
            </a:extLst>
          </p:cNvPr>
          <p:cNvSpPr/>
          <p:nvPr/>
        </p:nvSpPr>
        <p:spPr>
          <a:xfrm>
            <a:off x="3008909" y="4647321"/>
            <a:ext cx="1127232" cy="135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commons.wikimedia.org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wiki</a:t>
            </a:r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300" dirty="0" err="1">
                <a:solidFill>
                  <a:schemeClr val="bg1">
                    <a:lumMod val="50000"/>
                  </a:schemeClr>
                </a:solidFill>
              </a:rPr>
              <a:t>File:Elbe-niedrig.jpg</a:t>
            </a:r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The Elbe catchment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7CA2634-B4F3-304D-88AB-51DDBFA7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5" y="1059582"/>
            <a:ext cx="3015730" cy="317900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B8241FD-3D0E-704D-9553-CDAB84DE5A7F}"/>
              </a:ext>
            </a:extLst>
          </p:cNvPr>
          <p:cNvSpPr txBox="1"/>
          <p:nvPr/>
        </p:nvSpPr>
        <p:spPr>
          <a:xfrm>
            <a:off x="270107" y="1203598"/>
            <a:ext cx="3869845" cy="2281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/>
              <a:t>Catchment</a:t>
            </a:r>
            <a:r>
              <a:rPr lang="de-DE" sz="1100" dirty="0"/>
              <a:t> </a:t>
            </a:r>
            <a:r>
              <a:rPr lang="de-DE" sz="1100" dirty="0" err="1"/>
              <a:t>definition</a:t>
            </a:r>
            <a:r>
              <a:rPr lang="de-DE" sz="1100" dirty="0"/>
              <a:t>: All </a:t>
            </a:r>
            <a:r>
              <a:rPr lang="de-DE" sz="1100" dirty="0" err="1"/>
              <a:t>precipitation</a:t>
            </a:r>
            <a:r>
              <a:rPr lang="de-DE" sz="1100" dirty="0"/>
              <a:t> </a:t>
            </a:r>
            <a:r>
              <a:rPr lang="de-DE" sz="1100" dirty="0" err="1"/>
              <a:t>drains</a:t>
            </a:r>
            <a:r>
              <a:rPr lang="de-DE" sz="1100" dirty="0"/>
              <a:t> </a:t>
            </a:r>
            <a:r>
              <a:rPr lang="de-DE" sz="1100" dirty="0" err="1"/>
              <a:t>into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river</a:t>
            </a:r>
            <a:endParaRPr lang="de-DE" sz="11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/>
              <a:t>Length</a:t>
            </a:r>
            <a:r>
              <a:rPr lang="de-DE" sz="1100" dirty="0"/>
              <a:t>: 1245 km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/>
              <a:t>Catchment</a:t>
            </a:r>
            <a:r>
              <a:rPr lang="de-DE" sz="1100" dirty="0"/>
              <a:t> </a:t>
            </a:r>
            <a:r>
              <a:rPr lang="de-DE" sz="1100" dirty="0" err="1"/>
              <a:t>size</a:t>
            </a:r>
            <a:r>
              <a:rPr lang="de-DE" sz="1100" dirty="0"/>
              <a:t>: 148.268 km²</a:t>
            </a:r>
            <a:endParaRPr lang="de-DE" sz="1100" baseline="300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/>
              <a:t>Germany, </a:t>
            </a:r>
            <a:r>
              <a:rPr lang="de-DE" sz="1100" dirty="0" err="1"/>
              <a:t>Poland</a:t>
            </a:r>
            <a:r>
              <a:rPr lang="de-DE" sz="1100" dirty="0"/>
              <a:t>, Austria, Czech Rep.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 err="1"/>
              <a:t>Subject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strong </a:t>
            </a:r>
            <a:r>
              <a:rPr lang="de-DE" sz="1100" dirty="0" err="1"/>
              <a:t>flood</a:t>
            </a:r>
            <a:r>
              <a:rPr lang="de-DE" sz="1100" dirty="0"/>
              <a:t> </a:t>
            </a:r>
            <a:r>
              <a:rPr lang="de-DE" sz="1100" dirty="0" err="1"/>
              <a:t>events</a:t>
            </a:r>
            <a:r>
              <a:rPr lang="de-DE" sz="1100" dirty="0"/>
              <a:t> in 2002, 2006, 2013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100" dirty="0"/>
              <a:t>Low-</a:t>
            </a:r>
            <a:r>
              <a:rPr lang="de-DE" sz="1100" dirty="0" err="1"/>
              <a:t>flow</a:t>
            </a:r>
            <a:r>
              <a:rPr lang="de-DE" sz="1100" dirty="0"/>
              <a:t> </a:t>
            </a:r>
            <a:r>
              <a:rPr lang="de-DE" sz="1100" dirty="0" err="1"/>
              <a:t>period</a:t>
            </a:r>
            <a:r>
              <a:rPr lang="de-DE" sz="1100" dirty="0"/>
              <a:t> 2003</a:t>
            </a:r>
          </a:p>
          <a:p>
            <a:pPr>
              <a:lnSpc>
                <a:spcPct val="150000"/>
              </a:lnSpc>
            </a:pPr>
            <a:r>
              <a:rPr lang="de-DE" sz="1100" dirty="0">
                <a:sym typeface="Wingdings" pitchFamily="2" charset="2"/>
              </a:rPr>
              <a:t> Need </a:t>
            </a:r>
            <a:r>
              <a:rPr lang="de-DE" sz="1100" dirty="0" err="1">
                <a:sym typeface="Wingdings" pitchFamily="2" charset="2"/>
              </a:rPr>
              <a:t>for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accurate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prediction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of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streamflow</a:t>
            </a:r>
            <a:endParaRPr lang="de-DE" sz="1100" dirty="0"/>
          </a:p>
          <a:p>
            <a:pPr marL="171450" indent="-171450">
              <a:buFontTx/>
              <a:buChar char="-"/>
            </a:pPr>
            <a:endParaRPr lang="de-DE" sz="11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67C12DB-C721-5E4B-8587-B9FA6FAE6355}"/>
              </a:ext>
            </a:extLst>
          </p:cNvPr>
          <p:cNvSpPr txBox="1"/>
          <p:nvPr/>
        </p:nvSpPr>
        <p:spPr>
          <a:xfrm>
            <a:off x="5877445" y="4238584"/>
            <a:ext cx="2398413" cy="178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</a:rPr>
              <a:t>commons.wikimedia.org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</a:rPr>
              <a:t>wiki</a:t>
            </a:r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600" dirty="0" err="1">
                <a:solidFill>
                  <a:schemeClr val="bg1">
                    <a:lumMod val="50000"/>
                  </a:schemeClr>
                </a:solidFill>
              </a:rPr>
              <a:t>File:Elbe_Einzugsgebiet.png</a:t>
            </a:r>
            <a:endParaRPr lang="de-DE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677D7C5-A68B-C940-B3FE-9595ACA0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0" y="3291830"/>
            <a:ext cx="2232248" cy="148601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D7C66E0-A879-BE4B-91AC-27C1C5D2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25" y="3285043"/>
            <a:ext cx="1999447" cy="1499585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44F3A066-9F48-1C49-9FA8-E8EA59FE1B3B}"/>
              </a:ext>
            </a:extLst>
          </p:cNvPr>
          <p:cNvSpPr/>
          <p:nvPr/>
        </p:nvSpPr>
        <p:spPr>
          <a:xfrm>
            <a:off x="254000" y="4777842"/>
            <a:ext cx="627095" cy="149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" dirty="0">
                <a:solidFill>
                  <a:schemeClr val="bg1">
                    <a:lumMod val="50000"/>
                  </a:schemeClr>
                </a:solidFill>
              </a:rPr>
              <a:t>Creative </a:t>
            </a:r>
            <a:r>
              <a:rPr lang="de-DE" sz="4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endParaRPr lang="de-DE" sz="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187F790-E2BE-BE41-A9D5-1735CDEC7708}"/>
              </a:ext>
            </a:extLst>
          </p:cNvPr>
          <p:cNvSpPr/>
          <p:nvPr/>
        </p:nvSpPr>
        <p:spPr>
          <a:xfrm>
            <a:off x="2770309" y="4784628"/>
            <a:ext cx="636713" cy="149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" dirty="0">
                <a:solidFill>
                  <a:schemeClr val="bg1">
                    <a:lumMod val="50000"/>
                  </a:schemeClr>
                </a:solidFill>
              </a:rPr>
              <a:t>Wiki: Niedrigwasser</a:t>
            </a:r>
          </a:p>
        </p:txBody>
      </p:sp>
    </p:spTree>
    <p:extLst>
      <p:ext uri="{BB962C8B-B14F-4D97-AF65-F5344CB8AC3E}">
        <p14:creationId xmlns:p14="http://schemas.microsoft.com/office/powerpoint/2010/main" val="122441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The hydrological system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107504" y="911574"/>
            <a:ext cx="4536504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ym typeface="Wingdings" pitchFamily="2" charset="2"/>
              </a:rPr>
              <a:t>Different </a:t>
            </a:r>
            <a:r>
              <a:rPr lang="de-DE" dirty="0" err="1">
                <a:sym typeface="Wingdings" pitchFamily="2" charset="2"/>
              </a:rPr>
              <a:t>hillslopes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react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differently</a:t>
            </a:r>
            <a:r>
              <a:rPr lang="de-DE" dirty="0">
                <a:sym typeface="Wingdings" pitchFamily="2" charset="2"/>
              </a:rPr>
              <a:t>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EB3CA6-AB18-FA4E-9AE6-8DEA42C1D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11574"/>
            <a:ext cx="4545695" cy="35323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C275D15-B4BA-B944-9FB8-A7CC02B659A7}"/>
              </a:ext>
            </a:extLst>
          </p:cNvPr>
          <p:cNvSpPr txBox="1"/>
          <p:nvPr/>
        </p:nvSpPr>
        <p:spPr>
          <a:xfrm>
            <a:off x="4444063" y="4496834"/>
            <a:ext cx="3063659" cy="149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dirty="0">
                <a:solidFill>
                  <a:schemeClr val="bg2"/>
                </a:solidFill>
                <a:hlinkClick r:id="rId4"/>
              </a:rPr>
              <a:t>Dol Raj Chalise</a:t>
            </a:r>
            <a:r>
              <a:rPr lang="de-DE" sz="400" dirty="0">
                <a:solidFill>
                  <a:schemeClr val="bg2"/>
                </a:solidFill>
              </a:rPr>
              <a:t>: </a:t>
            </a:r>
            <a:r>
              <a:rPr lang="de-DE" sz="400" dirty="0" err="1">
                <a:solidFill>
                  <a:schemeClr val="bg2"/>
                </a:solidFill>
              </a:rPr>
              <a:t>Evaluating</a:t>
            </a:r>
            <a:r>
              <a:rPr lang="de-DE" sz="400" dirty="0">
                <a:solidFill>
                  <a:schemeClr val="bg2"/>
                </a:solidFill>
              </a:rPr>
              <a:t> Temporal </a:t>
            </a:r>
            <a:r>
              <a:rPr lang="de-DE" sz="400" dirty="0" err="1">
                <a:solidFill>
                  <a:schemeClr val="bg2"/>
                </a:solidFill>
              </a:rPr>
              <a:t>and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Spatial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Scale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Issues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with</a:t>
            </a:r>
            <a:r>
              <a:rPr lang="de-DE" sz="400" dirty="0">
                <a:solidFill>
                  <a:schemeClr val="bg2"/>
                </a:solidFill>
              </a:rPr>
              <a:t> </a:t>
            </a:r>
            <a:r>
              <a:rPr lang="de-DE" sz="400" dirty="0" err="1">
                <a:solidFill>
                  <a:schemeClr val="bg2"/>
                </a:solidFill>
              </a:rPr>
              <a:t>Hydrologic</a:t>
            </a:r>
            <a:r>
              <a:rPr lang="de-DE" sz="400" dirty="0">
                <a:solidFill>
                  <a:schemeClr val="bg2"/>
                </a:solidFill>
              </a:rPr>
              <a:t> Models in </a:t>
            </a:r>
            <a:r>
              <a:rPr lang="de-DE" sz="400" dirty="0" err="1">
                <a:solidFill>
                  <a:schemeClr val="bg2"/>
                </a:solidFill>
              </a:rPr>
              <a:t>the</a:t>
            </a:r>
            <a:r>
              <a:rPr lang="de-DE" sz="400" dirty="0">
                <a:solidFill>
                  <a:schemeClr val="bg2"/>
                </a:solidFill>
              </a:rPr>
              <a:t> Black Hills, South Dakota (2013)</a:t>
            </a:r>
          </a:p>
        </p:txBody>
      </p:sp>
    </p:spTree>
    <p:extLst>
      <p:ext uri="{BB962C8B-B14F-4D97-AF65-F5344CB8AC3E}">
        <p14:creationId xmlns:p14="http://schemas.microsoft.com/office/powerpoint/2010/main" val="3843533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Traditional physical modeling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323528" y="1203598"/>
            <a:ext cx="4680520" cy="174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>
                <a:sym typeface="Wingdings" pitchFamily="2" charset="2"/>
              </a:rPr>
              <a:t>Grid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volumes</a:t>
            </a:r>
            <a:r>
              <a:rPr lang="de-DE" sz="1600" dirty="0">
                <a:sym typeface="Wingdings" pitchFamily="2" charset="2"/>
              </a:rPr>
              <a:t> = mini </a:t>
            </a:r>
            <a:r>
              <a:rPr lang="de-DE" sz="1600" dirty="0" err="1">
                <a:sym typeface="Wingdings" pitchFamily="2" charset="2"/>
              </a:rPr>
              <a:t>storages</a:t>
            </a:r>
            <a:endParaRPr lang="de-DE" sz="16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>
                <a:sym typeface="Wingdings" pitchFamily="2" charset="2"/>
              </a:rPr>
              <a:t>Information </a:t>
            </a:r>
            <a:r>
              <a:rPr lang="de-DE" sz="1600" dirty="0" err="1">
                <a:sym typeface="Wingdings" pitchFamily="2" charset="2"/>
              </a:rPr>
              <a:t>missing</a:t>
            </a:r>
            <a:endParaRPr lang="de-DE" sz="1600" dirty="0">
              <a:sym typeface="Wingdings" pitchFamily="2" charset="2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>
                <a:sym typeface="Wingdings" pitchFamily="2" charset="2"/>
              </a:rPr>
              <a:t>Costly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assumptions+parametrization</a:t>
            </a:r>
            <a:endParaRPr lang="de-DE" sz="16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sym typeface="Wingdings" pitchFamily="2" charset="2"/>
              </a:rPr>
              <a:t> </a:t>
            </a:r>
            <a:r>
              <a:rPr lang="de-DE" sz="1600" dirty="0" err="1">
                <a:sym typeface="Wingdings" pitchFamily="2" charset="2"/>
              </a:rPr>
              <a:t>Deep</a:t>
            </a:r>
            <a:r>
              <a:rPr lang="de-DE" sz="1600" dirty="0">
                <a:sym typeface="Wingdings" pitchFamily="2" charset="2"/>
              </a:rPr>
              <a:t> Learning: </a:t>
            </a:r>
            <a:r>
              <a:rPr lang="de-DE" sz="1600" dirty="0" err="1">
                <a:sym typeface="Wingdings" pitchFamily="2" charset="2"/>
              </a:rPr>
              <a:t>Identify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spatial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units</a:t>
            </a:r>
            <a:endParaRPr lang="de-DE" sz="1600" dirty="0">
              <a:sym typeface="Wingdings" pitchFamily="2" charset="2"/>
            </a:endParaRPr>
          </a:p>
          <a:p>
            <a:endParaRPr lang="de-DE" sz="1200" dirty="0">
              <a:sym typeface="Wingdings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4AF034-7CE5-B44A-BC0F-79EA8E96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059582"/>
            <a:ext cx="4089196" cy="25202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561C9C0-7531-B145-81DA-65791279379F}"/>
              </a:ext>
            </a:extLst>
          </p:cNvPr>
          <p:cNvSpPr txBox="1"/>
          <p:nvPr/>
        </p:nvSpPr>
        <p:spPr>
          <a:xfrm>
            <a:off x="5004047" y="3691468"/>
            <a:ext cx="177805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www.essc.psu.edu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hms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hms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5303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Data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181F59-F5EA-5C43-9B07-D61622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4" y="1203598"/>
            <a:ext cx="4644008" cy="14118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2497FE-4E26-7340-91CD-BEF02F2E8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6" y="3075806"/>
            <a:ext cx="4648779" cy="14133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D5B118-37E7-EF4B-807A-732D5B425338}"/>
              </a:ext>
            </a:extLst>
          </p:cNvPr>
          <p:cNvSpPr txBox="1"/>
          <p:nvPr/>
        </p:nvSpPr>
        <p:spPr>
          <a:xfrm>
            <a:off x="1837895" y="864741"/>
            <a:ext cx="117051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Precipitation</a:t>
            </a:r>
            <a:endParaRPr lang="de-DE" sz="11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00C86DD-6F61-EC45-8797-8A5C0BC5BF86}"/>
              </a:ext>
            </a:extLst>
          </p:cNvPr>
          <p:cNvSpPr txBox="1"/>
          <p:nvPr/>
        </p:nvSpPr>
        <p:spPr>
          <a:xfrm>
            <a:off x="1714464" y="2736949"/>
            <a:ext cx="1417376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Air </a:t>
            </a:r>
            <a:r>
              <a:rPr lang="de-DE" sz="1400" dirty="0" err="1"/>
              <a:t>temperature</a:t>
            </a:r>
            <a:endParaRPr lang="de-DE" sz="1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0453B4-83D2-5A47-B62E-4D43EBF3D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30309"/>
            <a:ext cx="2496277" cy="1872208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EB07EBA7-9771-0341-A68B-DC2B740974D5}"/>
              </a:ext>
            </a:extLst>
          </p:cNvPr>
          <p:cNvCxnSpPr>
            <a:cxnSpLocks/>
          </p:cNvCxnSpPr>
          <p:nvPr/>
        </p:nvCxnSpPr>
        <p:spPr bwMode="auto">
          <a:xfrm>
            <a:off x="4909169" y="1909536"/>
            <a:ext cx="1535039" cy="2301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CF769D7-FE86-4F4C-8C0F-8732FC69DF1F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9169" y="3291830"/>
            <a:ext cx="1535039" cy="4106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7BE0F0B-6712-214A-9BE0-741B0350B360}"/>
              </a:ext>
            </a:extLst>
          </p:cNvPr>
          <p:cNvSpPr/>
          <p:nvPr/>
        </p:nvSpPr>
        <p:spPr bwMode="auto">
          <a:xfrm>
            <a:off x="1844986" y="4574221"/>
            <a:ext cx="1080120" cy="360040"/>
          </a:xfrm>
          <a:prstGeom prst="roundRect">
            <a:avLst/>
          </a:prstGeom>
          <a:solidFill>
            <a:srgbClr val="79C7FF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DC85AC8-312A-DC46-B0BD-7F674D7D6813}"/>
              </a:ext>
            </a:extLst>
          </p:cNvPr>
          <p:cNvSpPr/>
          <p:nvPr/>
        </p:nvSpPr>
        <p:spPr bwMode="auto">
          <a:xfrm>
            <a:off x="7524328" y="3848350"/>
            <a:ext cx="1080120" cy="360040"/>
          </a:xfrm>
          <a:prstGeom prst="roundRect">
            <a:avLst/>
          </a:prstGeom>
          <a:solidFill>
            <a:srgbClr val="79C7FF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61E82E-7E00-5744-A88D-7B8CB20ED113}"/>
              </a:ext>
            </a:extLst>
          </p:cNvPr>
          <p:cNvSpPr txBox="1"/>
          <p:nvPr/>
        </p:nvSpPr>
        <p:spPr>
          <a:xfrm>
            <a:off x="5148064" y="3723878"/>
            <a:ext cx="1152128" cy="29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CNN-LSTM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D00BA5-AB37-DB47-B421-DF099C7D0356}"/>
              </a:ext>
            </a:extLst>
          </p:cNvPr>
          <p:cNvSpPr txBox="1"/>
          <p:nvPr/>
        </p:nvSpPr>
        <p:spPr>
          <a:xfrm>
            <a:off x="5105400" y="4088597"/>
            <a:ext cx="1364861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600" dirty="0"/>
              <a:t>Patterns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Time-</a:t>
            </a:r>
            <a:r>
              <a:rPr lang="de-DE" sz="1600" dirty="0" err="1"/>
              <a:t>lags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7506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5364088" y="1082268"/>
            <a:ext cx="3779912" cy="28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/>
              <a:t>Daily </a:t>
            </a:r>
            <a:r>
              <a:rPr lang="de-DE" sz="1600" dirty="0" err="1"/>
              <a:t>mean</a:t>
            </a:r>
            <a:r>
              <a:rPr lang="de-DE" sz="1600" dirty="0"/>
              <a:t> </a:t>
            </a:r>
            <a:r>
              <a:rPr lang="de-DE" sz="1600" dirty="0" err="1"/>
              <a:t>values</a:t>
            </a:r>
            <a:endParaRPr lang="de-DE" sz="16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>
                <a:sym typeface="Wingdings" pitchFamily="2" charset="2"/>
              </a:rPr>
              <a:t>1950 – 2016</a:t>
            </a:r>
          </a:p>
          <a:p>
            <a:pPr>
              <a:lnSpc>
                <a:spcPct val="150000"/>
              </a:lnSpc>
            </a:pPr>
            <a:r>
              <a:rPr lang="de-DE" sz="1600" b="1" dirty="0"/>
              <a:t>Input: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/>
              <a:t>Precipitation</a:t>
            </a:r>
            <a:r>
              <a:rPr lang="de-DE" sz="1600" dirty="0"/>
              <a:t> + </a:t>
            </a:r>
            <a:r>
              <a:rPr lang="de-DE" sz="1600" dirty="0" err="1"/>
              <a:t>Temperature</a:t>
            </a:r>
            <a:endParaRPr lang="de-DE" sz="16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/>
              <a:t>Dimensions</a:t>
            </a:r>
            <a:r>
              <a:rPr lang="de-DE" sz="1600" dirty="0"/>
              <a:t>: 56 x 66 x 24472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ym typeface="Wingdings" pitchFamily="2" charset="2"/>
              </a:rPr>
              <a:t>Target: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z="1600" dirty="0" err="1">
                <a:sym typeface="Wingdings" pitchFamily="2" charset="2"/>
              </a:rPr>
              <a:t>Dimensions</a:t>
            </a:r>
            <a:r>
              <a:rPr lang="de-DE" sz="1600" dirty="0">
                <a:sym typeface="Wingdings" pitchFamily="2" charset="2"/>
              </a:rPr>
              <a:t>: 1 x </a:t>
            </a:r>
            <a:r>
              <a:rPr lang="de-DE" sz="1600" dirty="0"/>
              <a:t>24472</a:t>
            </a:r>
            <a:endParaRPr lang="de-DE" sz="1600" dirty="0">
              <a:sym typeface="Wingdings" pitchFamily="2" charset="2"/>
            </a:endParaRPr>
          </a:p>
          <a:p>
            <a:endParaRPr lang="de-DE" sz="1200" dirty="0">
              <a:sym typeface="Wingdings" pitchFamily="2" charset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867D10-B312-3C4B-B497-6B3B7E75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4" y="1203598"/>
            <a:ext cx="4644008" cy="14118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2C671C8-7076-A941-9DAD-18287695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6" y="3075806"/>
            <a:ext cx="4648779" cy="141332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2E37211-61D8-1749-8C21-6EEBB90D41F6}"/>
              </a:ext>
            </a:extLst>
          </p:cNvPr>
          <p:cNvSpPr txBox="1"/>
          <p:nvPr/>
        </p:nvSpPr>
        <p:spPr>
          <a:xfrm>
            <a:off x="1837895" y="864741"/>
            <a:ext cx="117051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Precipitation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CB3748-C6E6-D54B-96D2-177E9F09CEA1}"/>
              </a:ext>
            </a:extLst>
          </p:cNvPr>
          <p:cNvSpPr txBox="1"/>
          <p:nvPr/>
        </p:nvSpPr>
        <p:spPr>
          <a:xfrm>
            <a:off x="1714464" y="2736949"/>
            <a:ext cx="1417376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Air </a:t>
            </a:r>
            <a:r>
              <a:rPr lang="de-DE" sz="1400" dirty="0" err="1"/>
              <a:t>temperature</a:t>
            </a:r>
            <a:endParaRPr lang="de-DE" sz="14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6DDAFCAC-62ED-AF4F-B9F6-094091FA92D0}"/>
              </a:ext>
            </a:extLst>
          </p:cNvPr>
          <p:cNvSpPr/>
          <p:nvPr/>
        </p:nvSpPr>
        <p:spPr bwMode="auto">
          <a:xfrm>
            <a:off x="1844986" y="4574221"/>
            <a:ext cx="1080120" cy="360040"/>
          </a:xfrm>
          <a:prstGeom prst="roundRect">
            <a:avLst/>
          </a:prstGeom>
          <a:solidFill>
            <a:srgbClr val="79C7FF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91159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0" y="842963"/>
            <a:ext cx="9144000" cy="1587"/>
          </a:xfrm>
          <a:prstGeom prst="line">
            <a:avLst/>
          </a:prstGeom>
          <a:noFill/>
          <a:ln w="19080" cap="flat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4000" y="9525"/>
            <a:ext cx="8639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de-DE" sz="2400" b="1" dirty="0">
                <a:solidFill>
                  <a:srgbClr val="00589C"/>
                </a:solidFill>
                <a:latin typeface="Calibri" panose="020F0502020204030204" pitchFamily="34" charset="0"/>
              </a:rPr>
              <a:t>Our goals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F660A3-6AF4-B34A-ABD3-F6EB5879B009}"/>
              </a:ext>
            </a:extLst>
          </p:cNvPr>
          <p:cNvSpPr txBox="1"/>
          <p:nvPr/>
        </p:nvSpPr>
        <p:spPr>
          <a:xfrm>
            <a:off x="395536" y="1203598"/>
            <a:ext cx="8136904" cy="290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Evaluate Performance of Deep Learning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Evaluate gain in accuracy by including spatial information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Gain knowledge:</a:t>
            </a:r>
          </a:p>
          <a:p>
            <a:pPr marL="914400" lvl="1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Quantify the “Elbe`s memory“</a:t>
            </a:r>
          </a:p>
          <a:p>
            <a:pPr marL="914400" lvl="1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Saliency maps: Identify flood-inducing patterns in precipitation + temperature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Learn a lot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sym typeface="Wingdings" pitchFamily="2" charset="2"/>
              </a:rPr>
              <a:t>Networking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de-DE" sz="11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277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65299_UFZ-praesentation_16to9_weiss_d</Template>
  <TotalTime>0</TotalTime>
  <Words>725</Words>
  <Application>Microsoft Macintosh PowerPoint</Application>
  <PresentationFormat>Bildschirmpräsentation (16:9)</PresentationFormat>
  <Paragraphs>130</Paragraphs>
  <Slides>14</Slides>
  <Notes>14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DejaVu Sans</vt:lpstr>
      <vt:lpstr>Noto Sans CJK SC Regular</vt:lpstr>
      <vt:lpstr>Times New Roman</vt:lpstr>
      <vt:lpstr>Wingdings</vt:lpstr>
      <vt:lpstr>Office Theme</vt:lpstr>
      <vt:lpstr>Office Theme</vt:lpstr>
      <vt:lpstr>Office Theme</vt:lpstr>
      <vt:lpstr>Office Theme</vt:lpstr>
      <vt:lpstr>DeepHydro: Petrus 2.0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Helmholtz-Zentrum für Umweltforschung - UFZ</dc:title>
  <dc:creator>Doris Wolst boehme</dc:creator>
  <cp:lastModifiedBy>Microsoft Office User</cp:lastModifiedBy>
  <cp:revision>1096</cp:revision>
  <cp:lastPrinted>2019-08-30T09:31:31Z</cp:lastPrinted>
  <dcterms:created xsi:type="dcterms:W3CDTF">2017-05-31T12:30:53Z</dcterms:created>
  <dcterms:modified xsi:type="dcterms:W3CDTF">2019-09-09T08:15:20Z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UFZ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5</vt:r8>
  </property>
  <property fmtid="{D5CDD505-2E9C-101B-9397-08002B2CF9AE}" pid="9" name="PresentationFormat">
    <vt:lpwstr>Bildschirmpräsentation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36</vt:r8>
  </property>
</Properties>
</file>