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35FD3F"/>
    <a:srgbClr val="48EF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p:cViewPr varScale="1">
        <p:scale>
          <a:sx n="124" d="100"/>
          <a:sy n="124" d="100"/>
        </p:scale>
        <p:origin x="1824"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AF5AE9-77F1-4F0A-9CBF-A283E55CBF8E}" type="datetimeFigureOut">
              <a:rPr lang="de-DE" smtClean="0"/>
              <a:pPr/>
              <a:t>31.08.18</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462A2E-4EE7-4E6B-B16E-AB62E5385134}" type="slidenum">
              <a:rPr lang="de-DE" smtClean="0"/>
              <a:pPr/>
              <a:t>‹#›</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8A462A2E-4EE7-4E6B-B16E-AB62E5385134}" type="slidenum">
              <a:rPr lang="de-DE" smtClean="0"/>
              <a:pPr/>
              <a:t>1</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8A462A2E-4EE7-4E6B-B16E-AB62E5385134}" type="slidenum">
              <a:rPr lang="de-DE" smtClean="0"/>
              <a:pPr/>
              <a:t>10</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8A462A2E-4EE7-4E6B-B16E-AB62E5385134}" type="slidenum">
              <a:rPr lang="de-DE" smtClean="0"/>
              <a:pPr/>
              <a:t>11</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8A462A2E-4EE7-4E6B-B16E-AB62E5385134}" type="slidenum">
              <a:rPr lang="de-DE" smtClean="0"/>
              <a:pPr/>
              <a:t>2</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8A462A2E-4EE7-4E6B-B16E-AB62E5385134}" type="slidenum">
              <a:rPr lang="de-DE" smtClean="0"/>
              <a:pPr/>
              <a:t>3</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8A462A2E-4EE7-4E6B-B16E-AB62E5385134}" type="slidenum">
              <a:rPr lang="de-DE" smtClean="0"/>
              <a:pPr/>
              <a:t>4</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8A462A2E-4EE7-4E6B-B16E-AB62E5385134}" type="slidenum">
              <a:rPr lang="de-DE" smtClean="0"/>
              <a:pPr/>
              <a:t>5</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8A462A2E-4EE7-4E6B-B16E-AB62E5385134}" type="slidenum">
              <a:rPr lang="de-DE" smtClean="0"/>
              <a:pPr/>
              <a:t>6</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8A462A2E-4EE7-4E6B-B16E-AB62E5385134}" type="slidenum">
              <a:rPr lang="de-DE" smtClean="0"/>
              <a:pPr/>
              <a:t>7</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8A462A2E-4EE7-4E6B-B16E-AB62E5385134}" type="slidenum">
              <a:rPr lang="de-DE" smtClean="0"/>
              <a:pPr/>
              <a:t>8</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8A462A2E-4EE7-4E6B-B16E-AB62E5385134}" type="slidenum">
              <a:rPr lang="de-DE" smtClean="0"/>
              <a:pPr/>
              <a:t>9</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9" name="Titel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de-DE"/>
              <a:t>Titelmasterformat durch Klicken bearbeiten</a:t>
            </a:r>
            <a:endParaRPr kumimoji="0" lang="en-US"/>
          </a:p>
        </p:txBody>
      </p:sp>
      <p:sp>
        <p:nvSpPr>
          <p:cNvPr id="17" name="Untertitel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a:t>Formatvorlage des Untertitelmasters durch Klicken bearbeiten</a:t>
            </a:r>
            <a:endParaRPr kumimoji="0" lang="en-US"/>
          </a:p>
        </p:txBody>
      </p:sp>
      <p:sp>
        <p:nvSpPr>
          <p:cNvPr id="30" name="Datumsplatzhalter 29"/>
          <p:cNvSpPr>
            <a:spLocks noGrp="1"/>
          </p:cNvSpPr>
          <p:nvPr>
            <p:ph type="dt" sz="half" idx="10"/>
          </p:nvPr>
        </p:nvSpPr>
        <p:spPr/>
        <p:txBody>
          <a:bodyPr/>
          <a:lstStyle/>
          <a:p>
            <a:fld id="{EDF3ABC1-3DFA-4A76-9250-3289E7D36719}" type="datetimeFigureOut">
              <a:rPr lang="de-DE" smtClean="0"/>
              <a:pPr/>
              <a:t>31.08.18</a:t>
            </a:fld>
            <a:endParaRPr lang="de-DE"/>
          </a:p>
        </p:txBody>
      </p:sp>
      <p:sp>
        <p:nvSpPr>
          <p:cNvPr id="19" name="Fußzeilenplatzhalter 18"/>
          <p:cNvSpPr>
            <a:spLocks noGrp="1"/>
          </p:cNvSpPr>
          <p:nvPr>
            <p:ph type="ftr" sz="quarter" idx="11"/>
          </p:nvPr>
        </p:nvSpPr>
        <p:spPr/>
        <p:txBody>
          <a:bodyPr/>
          <a:lstStyle/>
          <a:p>
            <a:endParaRPr lang="de-DE"/>
          </a:p>
        </p:txBody>
      </p:sp>
      <p:sp>
        <p:nvSpPr>
          <p:cNvPr id="27" name="Foliennummernplatzhalter 26"/>
          <p:cNvSpPr>
            <a:spLocks noGrp="1"/>
          </p:cNvSpPr>
          <p:nvPr>
            <p:ph type="sldNum" sz="quarter" idx="12"/>
          </p:nvPr>
        </p:nvSpPr>
        <p:spPr/>
        <p:txBody>
          <a:bodyPr/>
          <a:lstStyle/>
          <a:p>
            <a:fld id="{1FAE03FE-DCFC-43E4-B0F7-F0CF3A43933E}" type="slidenum">
              <a:rPr lang="de-DE" smtClean="0"/>
              <a:pPr/>
              <a:t>‹#›</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p:txBody>
          <a:bodyPr/>
          <a:lstStyle/>
          <a:p>
            <a:fld id="{EDF3ABC1-3DFA-4A76-9250-3289E7D36719}" type="datetimeFigureOut">
              <a:rPr lang="de-DE" smtClean="0"/>
              <a:pPr/>
              <a:t>31.08.18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FAE03FE-DCFC-43E4-B0F7-F0CF3A43933E}" type="slidenum">
              <a:rPr lang="de-DE" smtClean="0"/>
              <a:pPr/>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914401"/>
            <a:ext cx="2057400" cy="5211763"/>
          </a:xfrm>
        </p:spPr>
        <p:txBody>
          <a:bodyPr vert="eaVert"/>
          <a:lstStyle/>
          <a:p>
            <a:r>
              <a:rPr kumimoji="0" lang="de-DE"/>
              <a:t>Titelmasterformat durch Klicken bearbeiten</a:t>
            </a:r>
            <a:endParaRPr kumimoji="0" lang="en-US"/>
          </a:p>
        </p:txBody>
      </p:sp>
      <p:sp>
        <p:nvSpPr>
          <p:cNvPr id="3" name="Vertikaler Textplatzhalter 2"/>
          <p:cNvSpPr>
            <a:spLocks noGrp="1"/>
          </p:cNvSpPr>
          <p:nvPr>
            <p:ph type="body" orient="vert" idx="1"/>
          </p:nvPr>
        </p:nvSpPr>
        <p:spPr>
          <a:xfrm>
            <a:off x="457200" y="914401"/>
            <a:ext cx="6019800" cy="5211763"/>
          </a:xfrm>
        </p:spPr>
        <p:txBody>
          <a:bodyPr vert="eaVert"/>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p:txBody>
          <a:bodyPr/>
          <a:lstStyle/>
          <a:p>
            <a:fld id="{EDF3ABC1-3DFA-4A76-9250-3289E7D36719}" type="datetimeFigureOut">
              <a:rPr lang="de-DE" smtClean="0"/>
              <a:pPr/>
              <a:t>31.08.18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FAE03FE-DCFC-43E4-B0F7-F0CF3A43933E}" type="slidenum">
              <a:rPr lang="de-DE" smtClean="0"/>
              <a:pPr/>
              <a:t>‹#›</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3" name="Inhaltsplatzhalter 2"/>
          <p:cNvSpPr>
            <a:spLocks noGrp="1"/>
          </p:cNvSpPr>
          <p:nvPr>
            <p:ph idx="1"/>
          </p:nvPr>
        </p:nvSpPr>
        <p:spPr/>
        <p:txBody>
          <a:body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p:txBody>
          <a:bodyPr/>
          <a:lstStyle/>
          <a:p>
            <a:fld id="{EDF3ABC1-3DFA-4A76-9250-3289E7D36719}" type="datetimeFigureOut">
              <a:rPr lang="de-DE" smtClean="0"/>
              <a:pPr/>
              <a:t>31.08.18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FAE03FE-DCFC-43E4-B0F7-F0CF3A43933E}" type="slidenum">
              <a:rPr lang="de-DE" smtClean="0"/>
              <a:pPr/>
              <a:t>‹#›</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de-DE"/>
              <a:t>Titelmasterformat durch Klicken bearbeiten</a:t>
            </a:r>
            <a:endParaRPr kumimoji="0" lang="en-US"/>
          </a:p>
        </p:txBody>
      </p:sp>
      <p:sp>
        <p:nvSpPr>
          <p:cNvPr id="3" name="Textplatzhalt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a:t>Textmasterformate durch Klicken bearbeiten</a:t>
            </a:r>
          </a:p>
        </p:txBody>
      </p:sp>
      <p:sp>
        <p:nvSpPr>
          <p:cNvPr id="4" name="Datumsplatzhalter 3"/>
          <p:cNvSpPr>
            <a:spLocks noGrp="1"/>
          </p:cNvSpPr>
          <p:nvPr>
            <p:ph type="dt" sz="half" idx="10"/>
          </p:nvPr>
        </p:nvSpPr>
        <p:spPr/>
        <p:txBody>
          <a:bodyPr/>
          <a:lstStyle/>
          <a:p>
            <a:fld id="{EDF3ABC1-3DFA-4A76-9250-3289E7D36719}" type="datetimeFigureOut">
              <a:rPr lang="de-DE" smtClean="0"/>
              <a:pPr/>
              <a:t>31.08.18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FAE03FE-DCFC-43E4-B0F7-F0CF3A43933E}" type="slidenum">
              <a:rPr lang="de-DE" smtClean="0"/>
              <a:pPr/>
              <a:t>‹#›</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229600" cy="1143000"/>
          </a:xfrm>
        </p:spPr>
        <p:txBody>
          <a:bodyPr/>
          <a:lstStyle/>
          <a:p>
            <a:r>
              <a:rPr kumimoji="0" lang="de-DE"/>
              <a:t>Titelmasterformat durch Klicken bearbeiten</a:t>
            </a:r>
            <a:endParaRPr kumimoji="0" lang="en-US"/>
          </a:p>
        </p:txBody>
      </p:sp>
      <p:sp>
        <p:nvSpPr>
          <p:cNvPr id="3" name="Inhaltsplatzhalt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Inhaltsplatzhalt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5" name="Datumsplatzhalter 4"/>
          <p:cNvSpPr>
            <a:spLocks noGrp="1"/>
          </p:cNvSpPr>
          <p:nvPr>
            <p:ph type="dt" sz="half" idx="10"/>
          </p:nvPr>
        </p:nvSpPr>
        <p:spPr/>
        <p:txBody>
          <a:bodyPr/>
          <a:lstStyle/>
          <a:p>
            <a:fld id="{EDF3ABC1-3DFA-4A76-9250-3289E7D36719}" type="datetimeFigureOut">
              <a:rPr lang="de-DE" smtClean="0"/>
              <a:pPr/>
              <a:t>31.08.18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1FAE03FE-DCFC-43E4-B0F7-F0CF3A43933E}" type="slidenum">
              <a:rPr lang="de-DE" smtClean="0"/>
              <a:pPr/>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229600" cy="1143000"/>
          </a:xfrm>
        </p:spPr>
        <p:txBody>
          <a:bodyPr tIns="45720" anchor="b"/>
          <a:lstStyle>
            <a:lvl1pPr>
              <a:defRPr/>
            </a:lvl1pPr>
          </a:lstStyle>
          <a:p>
            <a:r>
              <a:rPr kumimoji="0" lang="de-DE"/>
              <a:t>Titelmasterformat durch Klicken bearbeiten</a:t>
            </a:r>
            <a:endParaRPr kumimoji="0" lang="en-US"/>
          </a:p>
        </p:txBody>
      </p:sp>
      <p:sp>
        <p:nvSpPr>
          <p:cNvPr id="3" name="Textplatzhalt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de-DE"/>
              <a:t>Textmasterformate durch Klicken bearbeiten</a:t>
            </a:r>
          </a:p>
        </p:txBody>
      </p:sp>
      <p:sp>
        <p:nvSpPr>
          <p:cNvPr id="4" name="Textplatzhalt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de-DE"/>
              <a:t>Textmasterformate durch Klicken bearbeiten</a:t>
            </a:r>
          </a:p>
        </p:txBody>
      </p:sp>
      <p:sp>
        <p:nvSpPr>
          <p:cNvPr id="5" name="Inhaltsplatzhalt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6" name="Inhaltsplatzhalt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7" name="Datumsplatzhalter 6"/>
          <p:cNvSpPr>
            <a:spLocks noGrp="1"/>
          </p:cNvSpPr>
          <p:nvPr>
            <p:ph type="dt" sz="half" idx="10"/>
          </p:nvPr>
        </p:nvSpPr>
        <p:spPr/>
        <p:txBody>
          <a:bodyPr/>
          <a:lstStyle/>
          <a:p>
            <a:fld id="{EDF3ABC1-3DFA-4A76-9250-3289E7D36719}" type="datetimeFigureOut">
              <a:rPr lang="de-DE" smtClean="0"/>
              <a:pPr/>
              <a:t>31.08.18</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1FAE03FE-DCFC-43E4-B0F7-F0CF3A43933E}" type="slidenum">
              <a:rPr lang="de-DE" smtClean="0"/>
              <a:pPr/>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de-DE"/>
              <a:t>Titelmasterformat durch Klicken bearbeiten</a:t>
            </a:r>
            <a:endParaRPr kumimoji="0" lang="en-US"/>
          </a:p>
        </p:txBody>
      </p:sp>
      <p:sp>
        <p:nvSpPr>
          <p:cNvPr id="3" name="Datumsplatzhalter 2"/>
          <p:cNvSpPr>
            <a:spLocks noGrp="1"/>
          </p:cNvSpPr>
          <p:nvPr>
            <p:ph type="dt" sz="half" idx="10"/>
          </p:nvPr>
        </p:nvSpPr>
        <p:spPr/>
        <p:txBody>
          <a:bodyPr/>
          <a:lstStyle/>
          <a:p>
            <a:fld id="{EDF3ABC1-3DFA-4A76-9250-3289E7D36719}" type="datetimeFigureOut">
              <a:rPr lang="de-DE" smtClean="0"/>
              <a:pPr/>
              <a:t>31.08.18</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1FAE03FE-DCFC-43E4-B0F7-F0CF3A43933E}" type="slidenum">
              <a:rPr lang="de-DE" smtClean="0"/>
              <a:pPr/>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DF3ABC1-3DFA-4A76-9250-3289E7D36719}" type="datetimeFigureOut">
              <a:rPr lang="de-DE" smtClean="0"/>
              <a:pPr/>
              <a:t>31.08.18</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1FAE03FE-DCFC-43E4-B0F7-F0CF3A43933E}" type="slidenum">
              <a:rPr lang="de-DE" smtClean="0"/>
              <a:pPr/>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de-DE"/>
              <a:t>Titelmasterformat durch Klicken bearbeiten</a:t>
            </a:r>
            <a:endParaRPr kumimoji="0" lang="en-US"/>
          </a:p>
        </p:txBody>
      </p:sp>
      <p:sp>
        <p:nvSpPr>
          <p:cNvPr id="3" name="Textplatzhalt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de-DE"/>
              <a:t>Textmasterformate durch Klicken bearbeiten</a:t>
            </a:r>
          </a:p>
        </p:txBody>
      </p:sp>
      <p:sp>
        <p:nvSpPr>
          <p:cNvPr id="4" name="Inhaltsplatzhalt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5" name="Datumsplatzhalter 4"/>
          <p:cNvSpPr>
            <a:spLocks noGrp="1"/>
          </p:cNvSpPr>
          <p:nvPr>
            <p:ph type="dt" sz="half" idx="10"/>
          </p:nvPr>
        </p:nvSpPr>
        <p:spPr/>
        <p:txBody>
          <a:bodyPr/>
          <a:lstStyle/>
          <a:p>
            <a:fld id="{EDF3ABC1-3DFA-4A76-9250-3289E7D36719}" type="datetimeFigureOut">
              <a:rPr lang="de-DE" smtClean="0"/>
              <a:pPr/>
              <a:t>31.08.18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1FAE03FE-DCFC-43E4-B0F7-F0CF3A43933E}" type="slidenum">
              <a:rPr lang="de-DE" smtClean="0"/>
              <a:pPr/>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9" name="Eine Ecke des Rechtecks schneiden und abrunden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htwinkliges Dreieck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5" name="Datumsplatzhalter 4"/>
          <p:cNvSpPr>
            <a:spLocks noGrp="1"/>
          </p:cNvSpPr>
          <p:nvPr>
            <p:ph type="dt" sz="half" idx="10"/>
          </p:nvPr>
        </p:nvSpPr>
        <p:spPr/>
        <p:txBody>
          <a:bodyPr/>
          <a:lstStyle/>
          <a:p>
            <a:fld id="{EDF3ABC1-3DFA-4A76-9250-3289E7D36719}" type="datetimeFigureOut">
              <a:rPr lang="de-DE" smtClean="0"/>
              <a:pPr/>
              <a:t>31.08.18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a:xfrm>
            <a:off x="8077200" y="6356350"/>
            <a:ext cx="609600" cy="365125"/>
          </a:xfrm>
        </p:spPr>
        <p:txBody>
          <a:bodyPr/>
          <a:lstStyle/>
          <a:p>
            <a:fld id="{1FAE03FE-DCFC-43E4-B0F7-F0CF3A43933E}" type="slidenum">
              <a:rPr lang="de-DE" smtClean="0"/>
              <a:pPr/>
              <a:t>‹#›</a:t>
            </a:fld>
            <a:endParaRPr lang="de-DE"/>
          </a:p>
        </p:txBody>
      </p:sp>
      <p:sp>
        <p:nvSpPr>
          <p:cNvPr id="10" name="Freihand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ihand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4000">
              <a:srgbClr val="35FD3F"/>
            </a:gs>
            <a:gs pos="25000">
              <a:schemeClr val="bg1">
                <a:tint val="83000"/>
                <a:satMod val="320000"/>
              </a:schemeClr>
            </a:gs>
            <a:gs pos="100000">
              <a:schemeClr val="bg1">
                <a:shade val="15000"/>
                <a:satMod val="320000"/>
              </a:schemeClr>
            </a:gs>
          </a:gsLst>
          <a:path path="circle">
            <a:fillToRect l="10000" t="110000" r="10000" b="100000"/>
          </a:path>
          <a:tileRect/>
        </a:gradFill>
        <a:effectLst/>
      </p:bgPr>
    </p:bg>
    <p:spTree>
      <p:nvGrpSpPr>
        <p:cNvPr id="1" name=""/>
        <p:cNvGrpSpPr/>
        <p:nvPr/>
      </p:nvGrpSpPr>
      <p:grpSpPr>
        <a:xfrm>
          <a:off x="0" y="0"/>
          <a:ext cx="0" cy="0"/>
          <a:chOff x="0" y="0"/>
          <a:chExt cx="0" cy="0"/>
        </a:xfrm>
      </p:grpSpPr>
      <p:sp>
        <p:nvSpPr>
          <p:cNvPr id="7" name="Freihand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ihand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elplatzhalt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de-DE"/>
              <a:t>Titelmasterformat durch Klicken bearbeiten</a:t>
            </a:r>
            <a:endParaRPr kumimoji="0" lang="en-US"/>
          </a:p>
        </p:txBody>
      </p:sp>
      <p:sp>
        <p:nvSpPr>
          <p:cNvPr id="30" name="Textplatzhalt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de-DE"/>
              <a:t>Textmasterformate durch Klicken bearbeiten</a:t>
            </a:r>
          </a:p>
          <a:p>
            <a:pPr lvl="1" eaLnBrk="1" latinLnBrk="0" hangingPunct="1"/>
            <a:r>
              <a:rPr kumimoji="0" lang="de-DE"/>
              <a:t>Zweite Ebene</a:t>
            </a:r>
          </a:p>
          <a:p>
            <a:pPr lvl="2" eaLnBrk="1" latinLnBrk="0" hangingPunct="1"/>
            <a:r>
              <a:rPr kumimoji="0" lang="de-DE"/>
              <a:t>Dritte Ebene</a:t>
            </a:r>
          </a:p>
          <a:p>
            <a:pPr lvl="3" eaLnBrk="1" latinLnBrk="0" hangingPunct="1"/>
            <a:r>
              <a:rPr kumimoji="0" lang="de-DE"/>
              <a:t>Vierte Ebene</a:t>
            </a:r>
          </a:p>
          <a:p>
            <a:pPr lvl="4" eaLnBrk="1" latinLnBrk="0" hangingPunct="1"/>
            <a:r>
              <a:rPr kumimoji="0" lang="de-DE"/>
              <a:t>Fünfte Ebene</a:t>
            </a:r>
            <a:endParaRPr kumimoji="0" lang="en-US"/>
          </a:p>
        </p:txBody>
      </p:sp>
      <p:sp>
        <p:nvSpPr>
          <p:cNvPr id="10" name="Datumsplatzhalt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DF3ABC1-3DFA-4A76-9250-3289E7D36719}" type="datetimeFigureOut">
              <a:rPr lang="de-DE" smtClean="0"/>
              <a:pPr/>
              <a:t>31.08.18</a:t>
            </a:fld>
            <a:endParaRPr lang="de-DE"/>
          </a:p>
        </p:txBody>
      </p:sp>
      <p:sp>
        <p:nvSpPr>
          <p:cNvPr id="22" name="Fußzeilenplatzhalt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de-DE"/>
          </a:p>
        </p:txBody>
      </p:sp>
      <p:sp>
        <p:nvSpPr>
          <p:cNvPr id="18" name="Foliennummernplatzhalt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1FAE03FE-DCFC-43E4-B0F7-F0CF3A43933E}" type="slidenum">
              <a:rPr lang="de-DE" smtClean="0"/>
              <a:pPr/>
              <a:t>‹#›</a:t>
            </a:fld>
            <a:endParaRPr lang="de-DE"/>
          </a:p>
        </p:txBody>
      </p:sp>
      <p:grpSp>
        <p:nvGrpSpPr>
          <p:cNvPr id="2" name="Gruppieren 1"/>
          <p:cNvGrpSpPr/>
          <p:nvPr/>
        </p:nvGrpSpPr>
        <p:grpSpPr>
          <a:xfrm>
            <a:off x="-19017" y="202408"/>
            <a:ext cx="9180548" cy="649224"/>
            <a:chOff x="-19045" y="216550"/>
            <a:chExt cx="9180548" cy="649224"/>
          </a:xfrm>
        </p:grpSpPr>
        <p:sp>
          <p:nvSpPr>
            <p:cNvPr id="12" name="Freihand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ihand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1.wav"/><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chor="t" anchorCtr="0">
            <a:normAutofit/>
          </a:bodyPr>
          <a:lstStyle/>
          <a:p>
            <a:pPr algn="ctr"/>
            <a:r>
              <a:rPr lang="de-DE" sz="3600" dirty="0">
                <a:solidFill>
                  <a:sysClr val="windowText" lastClr="000000"/>
                </a:solidFill>
              </a:rPr>
              <a:t>Immer schön gelassen bleiben:</a:t>
            </a:r>
            <a:br>
              <a:rPr lang="de-DE" sz="3600" dirty="0">
                <a:solidFill>
                  <a:sysClr val="windowText" lastClr="000000"/>
                </a:solidFill>
              </a:rPr>
            </a:br>
            <a:r>
              <a:rPr lang="de-DE" sz="3600" dirty="0">
                <a:solidFill>
                  <a:sysClr val="windowText" lastClr="000000"/>
                </a:solidFill>
              </a:rPr>
              <a:t>(Er)kennen Sie Ihre(n) Antreiber</a:t>
            </a:r>
          </a:p>
        </p:txBody>
      </p:sp>
      <p:sp>
        <p:nvSpPr>
          <p:cNvPr id="15361" name="Rectangle 1"/>
          <p:cNvSpPr>
            <a:spLocks noChangeArrowheads="1"/>
          </p:cNvSpPr>
          <p:nvPr/>
        </p:nvSpPr>
        <p:spPr bwMode="auto">
          <a:xfrm>
            <a:off x="179512" y="5805264"/>
            <a:ext cx="2203295"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dirty="0">
                <a:ln>
                  <a:noFill/>
                </a:ln>
                <a:solidFill>
                  <a:sysClr val="windowText" lastClr="000000"/>
                </a:solidFill>
                <a:effectLst/>
                <a:latin typeface="+mj-lt"/>
                <a:ea typeface="Andale Sans UI"/>
                <a:cs typeface="Arial" pitchFamily="34" charset="0"/>
              </a:rPr>
              <a:t>Petra C. Erdmann</a:t>
            </a:r>
            <a:endParaRPr kumimoji="0" lang="de-DE" sz="400" b="0" i="0" u="none" strike="noStrike" cap="none" normalizeH="0" baseline="0" dirty="0">
              <a:ln>
                <a:noFill/>
              </a:ln>
              <a:solidFill>
                <a:sysClr val="windowText" lastClr="000000"/>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a:ln>
                  <a:noFill/>
                </a:ln>
                <a:solidFill>
                  <a:sysClr val="windowText" lastClr="000000"/>
                </a:solidFill>
                <a:effectLst/>
                <a:latin typeface="+mj-lt"/>
                <a:ea typeface="Andale Sans UI"/>
                <a:cs typeface="Arial" pitchFamily="34" charset="0"/>
              </a:rPr>
              <a:t>Verhaltenstraining und Beratung</a:t>
            </a:r>
            <a:endParaRPr kumimoji="0" lang="de-DE" sz="400" b="0" i="0" u="none" strike="noStrike" cap="none" normalizeH="0" baseline="0" dirty="0">
              <a:ln>
                <a:noFill/>
              </a:ln>
              <a:solidFill>
                <a:sysClr val="windowText" lastClr="000000"/>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a:ln>
                  <a:noFill/>
                </a:ln>
                <a:solidFill>
                  <a:sysClr val="windowText" lastClr="000000"/>
                </a:solidFill>
                <a:effectLst/>
                <a:latin typeface="+mj-lt"/>
                <a:ea typeface="Andale Sans UI"/>
                <a:cs typeface="Arial" pitchFamily="34" charset="0"/>
              </a:rPr>
              <a:t>Dresden</a:t>
            </a:r>
            <a:endParaRPr kumimoji="0" lang="de-DE" sz="400" b="0" i="0" u="none" strike="noStrike" cap="none" normalizeH="0" baseline="0" dirty="0">
              <a:ln>
                <a:noFill/>
              </a:ln>
              <a:solidFill>
                <a:sysClr val="windowText" lastClr="000000"/>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b="0" i="0" u="sng" strike="noStrike" cap="none" normalizeH="0" baseline="0" dirty="0">
                <a:ln>
                  <a:noFill/>
                </a:ln>
                <a:solidFill>
                  <a:sysClr val="windowText" lastClr="000000"/>
                </a:solidFill>
                <a:effectLst/>
                <a:latin typeface="+mj-lt"/>
                <a:ea typeface="Andale Sans UI"/>
                <a:cs typeface="Arial" pitchFamily="34" charset="0"/>
              </a:rPr>
              <a:t>www.persona-pe.de</a:t>
            </a:r>
            <a:endParaRPr kumimoji="0" lang="de-DE" sz="1800" b="0" i="0" u="sng" strike="noStrike" cap="none" normalizeH="0" baseline="0" dirty="0">
              <a:ln>
                <a:noFill/>
              </a:ln>
              <a:solidFill>
                <a:sysClr val="windowText" lastClr="000000"/>
              </a:solidFill>
              <a:effectLst/>
              <a:latin typeface="+mj-lt"/>
            </a:endParaRPr>
          </a:p>
        </p:txBody>
      </p:sp>
      <p:pic>
        <p:nvPicPr>
          <p:cNvPr id="15362" name="Picture 2"/>
          <p:cNvPicPr>
            <a:picLocks noChangeAspect="1" noChangeArrowheads="1" noCrop="1"/>
          </p:cNvPicPr>
          <p:nvPr/>
        </p:nvPicPr>
        <p:blipFill>
          <a:blip r:embed="rId3" cstate="print">
            <a:clrChange>
              <a:clrFrom>
                <a:srgbClr val="FFFFFF"/>
              </a:clrFrom>
              <a:clrTo>
                <a:srgbClr val="FFFFFF">
                  <a:alpha val="0"/>
                </a:srgbClr>
              </a:clrTo>
            </a:clrChange>
          </a:blip>
          <a:srcRect/>
          <a:stretch>
            <a:fillRect/>
          </a:stretch>
        </p:blipFill>
        <p:spPr bwMode="auto">
          <a:xfrm>
            <a:off x="1907704" y="2708920"/>
            <a:ext cx="5448300" cy="2657475"/>
          </a:xfrm>
          <a:prstGeom prst="rect">
            <a:avLst/>
          </a:prstGeom>
          <a:noFill/>
          <a:ln w="9525">
            <a:noFill/>
            <a:miter lim="800000"/>
            <a:headEnd/>
            <a:tailEnd/>
          </a:ln>
        </p:spPr>
      </p:pic>
      <p:pic>
        <p:nvPicPr>
          <p:cNvPr id="6"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028384" y="620688"/>
            <a:ext cx="720080" cy="734319"/>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67544" y="1291407"/>
            <a:ext cx="8208912" cy="430887"/>
          </a:xfrm>
          <a:prstGeom prst="rect">
            <a:avLst/>
          </a:prstGeom>
        </p:spPr>
        <p:txBody>
          <a:bodyPr wrap="square">
            <a:spAutoFit/>
          </a:bodyPr>
          <a:lstStyle/>
          <a:p>
            <a:pPr algn="ctr"/>
            <a:endParaRPr lang="de-DE" sz="2200" dirty="0">
              <a:solidFill>
                <a:sysClr val="windowText" lastClr="000000"/>
              </a:solidFill>
              <a:latin typeface="+mj-lt"/>
            </a:endParaRPr>
          </a:p>
        </p:txBody>
      </p:sp>
      <p:sp>
        <p:nvSpPr>
          <p:cNvPr id="6" name="Rechteck 5"/>
          <p:cNvSpPr/>
          <p:nvPr/>
        </p:nvSpPr>
        <p:spPr>
          <a:xfrm>
            <a:off x="467544" y="3646185"/>
            <a:ext cx="8208912" cy="430887"/>
          </a:xfrm>
          <a:prstGeom prst="rect">
            <a:avLst/>
          </a:prstGeom>
        </p:spPr>
        <p:txBody>
          <a:bodyPr wrap="square">
            <a:spAutoFit/>
          </a:bodyPr>
          <a:lstStyle/>
          <a:p>
            <a:pPr algn="ctr"/>
            <a:r>
              <a:rPr lang="de-DE" sz="2200" dirty="0">
                <a:solidFill>
                  <a:sysClr val="windowText" lastClr="000000"/>
                </a:solidFill>
                <a:latin typeface="+mj-lt"/>
              </a:rPr>
              <a:t>.</a:t>
            </a:r>
          </a:p>
        </p:txBody>
      </p:sp>
      <p:sp>
        <p:nvSpPr>
          <p:cNvPr id="8" name="Rechteck 7"/>
          <p:cNvSpPr/>
          <p:nvPr/>
        </p:nvSpPr>
        <p:spPr>
          <a:xfrm>
            <a:off x="899592" y="2996953"/>
            <a:ext cx="7776864" cy="430887"/>
          </a:xfrm>
          <a:prstGeom prst="rect">
            <a:avLst/>
          </a:prstGeom>
        </p:spPr>
        <p:txBody>
          <a:bodyPr wrap="square">
            <a:spAutoFit/>
          </a:bodyPr>
          <a:lstStyle/>
          <a:p>
            <a:pPr algn="ctr"/>
            <a:r>
              <a:rPr lang="de-DE" sz="2200" dirty="0">
                <a:solidFill>
                  <a:sysClr val="windowText" lastClr="000000"/>
                </a:solidFill>
                <a:latin typeface="+mj-lt"/>
              </a:rPr>
              <a:t>Schenke mir die Kunst der kleinen Schritte.</a:t>
            </a:r>
          </a:p>
        </p:txBody>
      </p:sp>
      <p:sp>
        <p:nvSpPr>
          <p:cNvPr id="9" name="Rechteck 8"/>
          <p:cNvSpPr/>
          <p:nvPr/>
        </p:nvSpPr>
        <p:spPr>
          <a:xfrm>
            <a:off x="3890724" y="6525376"/>
            <a:ext cx="1362552" cy="288000"/>
          </a:xfrm>
          <a:prstGeom prst="rect">
            <a:avLst/>
          </a:prstGeom>
        </p:spPr>
        <p:txBody>
          <a:bodyPr wrap="none">
            <a:spAutoFit/>
          </a:bodyPr>
          <a:lstStyle/>
          <a:p>
            <a:r>
              <a:rPr lang="de-DE" sz="1200" dirty="0">
                <a:solidFill>
                  <a:sysClr val="windowText" lastClr="000000"/>
                </a:solidFill>
              </a:rPr>
              <a:t>Petra C. Erdmann</a:t>
            </a:r>
          </a:p>
        </p:txBody>
      </p:sp>
      <p:pic>
        <p:nvPicPr>
          <p:cNvPr id="1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028384" y="620688"/>
            <a:ext cx="720080" cy="73431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nodePh="1">
                                  <p:stCondLst>
                                    <p:cond delay="150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par>
                                <p:cTn id="9" presetID="3" presetClass="entr" presetSubtype="5"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vertical)">
                                      <p:cBhvr>
                                        <p:cTn id="11" dur="2000"/>
                                        <p:tgtEl>
                                          <p:spTgt spid="11"/>
                                        </p:tgtEl>
                                      </p:cBhvr>
                                    </p:animEffect>
                                  </p:childTnLst>
                                </p:cTn>
                              </p:par>
                            </p:childTnLst>
                          </p:cTn>
                        </p:par>
                        <p:par>
                          <p:cTn id="12" fill="hold">
                            <p:stCondLst>
                              <p:cond delay="3500"/>
                            </p:stCondLst>
                            <p:childTnLst>
                              <p:par>
                                <p:cTn id="13" presetID="2" presetClass="entr" presetSubtype="12" fill="hold" grpId="0" nodeType="afterEffect">
                                  <p:stCondLst>
                                    <p:cond delay="1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2000" fill="hold"/>
                                        <p:tgtEl>
                                          <p:spTgt spid="6"/>
                                        </p:tgtEl>
                                        <p:attrNameLst>
                                          <p:attrName>ppt_x</p:attrName>
                                        </p:attrNameLst>
                                      </p:cBhvr>
                                      <p:tavLst>
                                        <p:tav tm="0">
                                          <p:val>
                                            <p:strVal val="0-#ppt_w/2"/>
                                          </p:val>
                                        </p:tav>
                                        <p:tav tm="100000">
                                          <p:val>
                                            <p:strVal val="#ppt_x"/>
                                          </p:val>
                                        </p:tav>
                                      </p:tavLst>
                                    </p:anim>
                                    <p:anim calcmode="lin" valueType="num">
                                      <p:cBhvr additive="base">
                                        <p:cTn id="16" dur="20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7000"/>
                            </p:stCondLst>
                            <p:childTnLst>
                              <p:par>
                                <p:cTn id="18" presetID="2" presetClass="entr" presetSubtype="12" fill="hold" grpId="0" nodeType="afterEffect">
                                  <p:stCondLst>
                                    <p:cond delay="150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2000" fill="hold"/>
                                        <p:tgtEl>
                                          <p:spTgt spid="8"/>
                                        </p:tgtEl>
                                        <p:attrNameLst>
                                          <p:attrName>ppt_x</p:attrName>
                                        </p:attrNameLst>
                                      </p:cBhvr>
                                      <p:tavLst>
                                        <p:tav tm="0">
                                          <p:val>
                                            <p:strVal val="0-#ppt_w/2"/>
                                          </p:val>
                                        </p:tav>
                                        <p:tav tm="100000">
                                          <p:val>
                                            <p:strVal val="#ppt_x"/>
                                          </p:val>
                                        </p:tav>
                                      </p:tavLst>
                                    </p:anim>
                                    <p:anim calcmode="lin" valueType="num">
                                      <p:cBhvr additive="base">
                                        <p:cTn id="21"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p:cNvPicPr>
            <a:picLocks noChangeAspect="1" noChangeArrowheads="1"/>
          </p:cNvPicPr>
          <p:nvPr/>
        </p:nvPicPr>
        <p:blipFill>
          <a:blip r:embed="rId4" cstate="print"/>
          <a:srcRect/>
          <a:stretch>
            <a:fillRect/>
          </a:stretch>
        </p:blipFill>
        <p:spPr bwMode="auto">
          <a:xfrm>
            <a:off x="1025606" y="1052735"/>
            <a:ext cx="7092788" cy="5319591"/>
          </a:xfrm>
          <a:prstGeom prst="rect">
            <a:avLst/>
          </a:prstGeom>
          <a:noFill/>
          <a:ln w="9525">
            <a:noFill/>
            <a:miter lim="800000"/>
            <a:headEnd/>
            <a:tailEnd/>
          </a:ln>
          <a:effectLst/>
        </p:spPr>
      </p:pic>
      <p:sp>
        <p:nvSpPr>
          <p:cNvPr id="4" name="Rechteck 3"/>
          <p:cNvSpPr/>
          <p:nvPr/>
        </p:nvSpPr>
        <p:spPr>
          <a:xfrm>
            <a:off x="2576037" y="620688"/>
            <a:ext cx="3991927" cy="461665"/>
          </a:xfrm>
          <a:prstGeom prst="rect">
            <a:avLst/>
          </a:prstGeom>
        </p:spPr>
        <p:txBody>
          <a:bodyPr wrap="none">
            <a:spAutoFit/>
          </a:bodyPr>
          <a:lstStyle/>
          <a:p>
            <a:r>
              <a:rPr lang="de-DE" sz="2400" b="1" u="sng" dirty="0">
                <a:solidFill>
                  <a:sysClr val="windowText" lastClr="000000"/>
                </a:solidFill>
                <a:effectLst>
                  <a:outerShdw blurRad="38100" dist="38100" dir="2700000" algn="tl">
                    <a:srgbClr val="000000">
                      <a:alpha val="43137"/>
                    </a:srgbClr>
                  </a:outerShdw>
                </a:effectLst>
                <a:latin typeface="+mj-lt"/>
                <a:ea typeface="+mj-ea"/>
                <a:cs typeface="+mj-cs"/>
              </a:rPr>
              <a:t>Ich wünsche Ihnen viel Erfolg!</a:t>
            </a:r>
          </a:p>
        </p:txBody>
      </p:sp>
      <p:pic>
        <p:nvPicPr>
          <p:cNvPr id="32771" name="Picture 3"/>
          <p:cNvPicPr>
            <a:picLocks noChangeAspect="1" noChangeArrowheads="1"/>
          </p:cNvPicPr>
          <p:nvPr/>
        </p:nvPicPr>
        <p:blipFill>
          <a:blip r:embed="rId5" cstate="print">
            <a:clrChange>
              <a:clrFrom>
                <a:srgbClr val="FFFFFF"/>
              </a:clrFrom>
              <a:clrTo>
                <a:srgbClr val="FFFFFF">
                  <a:alpha val="0"/>
                </a:srgbClr>
              </a:clrTo>
            </a:clrChange>
          </a:blip>
          <a:stretch>
            <a:fillRect/>
          </a:stretch>
        </p:blipFill>
        <p:spPr bwMode="auto">
          <a:xfrm>
            <a:off x="3786320" y="6358798"/>
            <a:ext cx="4386080" cy="382570"/>
          </a:xfrm>
          <a:prstGeom prst="rect">
            <a:avLst/>
          </a:prstGeom>
          <a:noFill/>
          <a:ln>
            <a:noFill/>
          </a:ln>
        </p:spPr>
      </p:pic>
      <p:pic>
        <p:nvPicPr>
          <p:cNvPr id="7" name="Louis Armstrong - What A Wonderful World (Lyrics).wav">
            <a:hlinkClick r:id="" action="ppaction://media"/>
          </p:cNvPr>
          <p:cNvPicPr>
            <a:picLocks noRot="1" noChangeAspect="1"/>
          </p:cNvPicPr>
          <p:nvPr>
            <a:wavAudioFile r:embed="rId1" name="Louis Armstrong - What A Wonderful World (Lyrics).wav"/>
          </p:nvPr>
        </p:nvPicPr>
        <p:blipFill>
          <a:blip r:embed="rId6" cstate="print"/>
          <a:stretch>
            <a:fillRect/>
          </a:stretch>
        </p:blipFill>
        <p:spPr>
          <a:xfrm>
            <a:off x="539552" y="404664"/>
            <a:ext cx="304800" cy="30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950" fill="hold"/>
                                        <p:tgtEl>
                                          <p:spTgt spid="7"/>
                                        </p:tgtEl>
                                      </p:cBhvr>
                                    </p:cmd>
                                  </p:childTnLst>
                                </p:cTn>
                              </p:par>
                              <p:par>
                                <p:cTn id="7" presetID="2" presetClass="entr" presetSubtype="1" fill="hold" grpId="1" nodeType="withEffect">
                                  <p:stCondLst>
                                    <p:cond delay="0"/>
                                  </p:stCondLst>
                                  <p:iterate type="lt">
                                    <p:tmPct val="0"/>
                                  </p:iterate>
                                  <p:childTnLst>
                                    <p:set>
                                      <p:cBhvr>
                                        <p:cTn id="8" dur="1" fill="hold">
                                          <p:stCondLst>
                                            <p:cond delay="0"/>
                                          </p:stCondLst>
                                        </p:cTn>
                                        <p:tgtEl>
                                          <p:spTgt spid="4"/>
                                        </p:tgtEl>
                                        <p:attrNameLst>
                                          <p:attrName>style.visibility</p:attrName>
                                        </p:attrNameLst>
                                      </p:cBhvr>
                                      <p:to>
                                        <p:strVal val="visible"/>
                                      </p:to>
                                    </p:set>
                                    <p:anim calcmode="lin" valueType="num">
                                      <p:cBhvr additive="base">
                                        <p:cTn id="9" dur="3000" fill="hold"/>
                                        <p:tgtEl>
                                          <p:spTgt spid="4"/>
                                        </p:tgtEl>
                                        <p:attrNameLst>
                                          <p:attrName>ppt_x</p:attrName>
                                        </p:attrNameLst>
                                      </p:cBhvr>
                                      <p:tavLst>
                                        <p:tav tm="0">
                                          <p:val>
                                            <p:strVal val="#ppt_x"/>
                                          </p:val>
                                        </p:tav>
                                        <p:tav tm="100000">
                                          <p:val>
                                            <p:strVal val="#ppt_x"/>
                                          </p:val>
                                        </p:tav>
                                      </p:tavLst>
                                    </p:anim>
                                    <p:anim calcmode="lin" valueType="num">
                                      <p:cBhvr additive="base">
                                        <p:cTn id="10" dur="3000" fill="hold"/>
                                        <p:tgtEl>
                                          <p:spTgt spid="4"/>
                                        </p:tgtEl>
                                        <p:attrNameLst>
                                          <p:attrName>ppt_y</p:attrName>
                                        </p:attrNameLst>
                                      </p:cBhvr>
                                      <p:tavLst>
                                        <p:tav tm="0">
                                          <p:val>
                                            <p:strVal val="0-#ppt_h/2"/>
                                          </p:val>
                                        </p:tav>
                                        <p:tav tm="100000">
                                          <p:val>
                                            <p:strVal val="#ppt_y"/>
                                          </p:val>
                                        </p:tav>
                                      </p:tavLst>
                                    </p:anim>
                                  </p:childTnLst>
                                </p:cTn>
                              </p:par>
                            </p:childTnLst>
                          </p:cTn>
                        </p:par>
                        <p:par>
                          <p:cTn id="11" fill="hold">
                            <p:stCondLst>
                              <p:cond delay="137955"/>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32772"/>
                                        </p:tgtEl>
                                        <p:attrNameLst>
                                          <p:attrName>style.visibility</p:attrName>
                                        </p:attrNameLst>
                                      </p:cBhvr>
                                      <p:to>
                                        <p:strVal val="visible"/>
                                      </p:to>
                                    </p:set>
                                    <p:anim calcmode="lin" valueType="num">
                                      <p:cBhvr>
                                        <p:cTn id="14" dur="3000" fill="hold"/>
                                        <p:tgtEl>
                                          <p:spTgt spid="32772"/>
                                        </p:tgtEl>
                                        <p:attrNameLst>
                                          <p:attrName>ppt_w</p:attrName>
                                        </p:attrNameLst>
                                      </p:cBhvr>
                                      <p:tavLst>
                                        <p:tav tm="0">
                                          <p:val>
                                            <p:fltVal val="0"/>
                                          </p:val>
                                        </p:tav>
                                        <p:tav tm="100000">
                                          <p:val>
                                            <p:strVal val="#ppt_w"/>
                                          </p:val>
                                        </p:tav>
                                      </p:tavLst>
                                    </p:anim>
                                    <p:anim calcmode="lin" valueType="num">
                                      <p:cBhvr>
                                        <p:cTn id="15" dur="3000" fill="hold"/>
                                        <p:tgtEl>
                                          <p:spTgt spid="32772"/>
                                        </p:tgtEl>
                                        <p:attrNameLst>
                                          <p:attrName>ppt_h</p:attrName>
                                        </p:attrNameLst>
                                      </p:cBhvr>
                                      <p:tavLst>
                                        <p:tav tm="0">
                                          <p:val>
                                            <p:fltVal val="0"/>
                                          </p:val>
                                        </p:tav>
                                        <p:tav tm="100000">
                                          <p:val>
                                            <p:strVal val="#ppt_h"/>
                                          </p:val>
                                        </p:tav>
                                      </p:tavLst>
                                    </p:anim>
                                    <p:anim calcmode="lin" valueType="num">
                                      <p:cBhvr>
                                        <p:cTn id="16" dur="3000" fill="hold"/>
                                        <p:tgtEl>
                                          <p:spTgt spid="32772"/>
                                        </p:tgtEl>
                                        <p:attrNameLst>
                                          <p:attrName>style.rotation</p:attrName>
                                        </p:attrNameLst>
                                      </p:cBhvr>
                                      <p:tavLst>
                                        <p:tav tm="0">
                                          <p:val>
                                            <p:fltVal val="90"/>
                                          </p:val>
                                        </p:tav>
                                        <p:tav tm="100000">
                                          <p:val>
                                            <p:fltVal val="0"/>
                                          </p:val>
                                        </p:tav>
                                      </p:tavLst>
                                    </p:anim>
                                    <p:animEffect transition="in" filter="fade">
                                      <p:cBhvr>
                                        <p:cTn id="17" dur="3000"/>
                                        <p:tgtEl>
                                          <p:spTgt spid="32772"/>
                                        </p:tgtEl>
                                      </p:cBhvr>
                                    </p:animEffect>
                                  </p:childTnLst>
                                </p:cTn>
                              </p:par>
                              <p:par>
                                <p:cTn id="18" presetID="31" presetClass="entr" presetSubtype="0" fill="hold" nodeType="withEffect">
                                  <p:stCondLst>
                                    <p:cond delay="0"/>
                                  </p:stCondLst>
                                  <p:iterate type="lt">
                                    <p:tmPct val="5000"/>
                                  </p:iterate>
                                  <p:childTnLst>
                                    <p:set>
                                      <p:cBhvr>
                                        <p:cTn id="19" dur="1" fill="hold">
                                          <p:stCondLst>
                                            <p:cond delay="0"/>
                                          </p:stCondLst>
                                        </p:cTn>
                                        <p:tgtEl>
                                          <p:spTgt spid="32771"/>
                                        </p:tgtEl>
                                        <p:attrNameLst>
                                          <p:attrName>style.visibility</p:attrName>
                                        </p:attrNameLst>
                                      </p:cBhvr>
                                      <p:to>
                                        <p:strVal val="visible"/>
                                      </p:to>
                                    </p:set>
                                    <p:anim calcmode="lin" valueType="num">
                                      <p:cBhvr>
                                        <p:cTn id="20" dur="3000" fill="hold"/>
                                        <p:tgtEl>
                                          <p:spTgt spid="32771"/>
                                        </p:tgtEl>
                                        <p:attrNameLst>
                                          <p:attrName>ppt_w</p:attrName>
                                        </p:attrNameLst>
                                      </p:cBhvr>
                                      <p:tavLst>
                                        <p:tav tm="0">
                                          <p:val>
                                            <p:fltVal val="0"/>
                                          </p:val>
                                        </p:tav>
                                        <p:tav tm="100000">
                                          <p:val>
                                            <p:strVal val="#ppt_w"/>
                                          </p:val>
                                        </p:tav>
                                      </p:tavLst>
                                    </p:anim>
                                    <p:anim calcmode="lin" valueType="num">
                                      <p:cBhvr>
                                        <p:cTn id="21" dur="3000" fill="hold"/>
                                        <p:tgtEl>
                                          <p:spTgt spid="32771"/>
                                        </p:tgtEl>
                                        <p:attrNameLst>
                                          <p:attrName>ppt_h</p:attrName>
                                        </p:attrNameLst>
                                      </p:cBhvr>
                                      <p:tavLst>
                                        <p:tav tm="0">
                                          <p:val>
                                            <p:fltVal val="0"/>
                                          </p:val>
                                        </p:tav>
                                        <p:tav tm="100000">
                                          <p:val>
                                            <p:strVal val="#ppt_h"/>
                                          </p:val>
                                        </p:tav>
                                      </p:tavLst>
                                    </p:anim>
                                    <p:anim calcmode="lin" valueType="num">
                                      <p:cBhvr>
                                        <p:cTn id="22" dur="3000" fill="hold"/>
                                        <p:tgtEl>
                                          <p:spTgt spid="32771"/>
                                        </p:tgtEl>
                                        <p:attrNameLst>
                                          <p:attrName>style.rotation</p:attrName>
                                        </p:attrNameLst>
                                      </p:cBhvr>
                                      <p:tavLst>
                                        <p:tav tm="0">
                                          <p:val>
                                            <p:fltVal val="90"/>
                                          </p:val>
                                        </p:tav>
                                        <p:tav tm="100000">
                                          <p:val>
                                            <p:fltVal val="0"/>
                                          </p:val>
                                        </p:tav>
                                      </p:tavLst>
                                    </p:anim>
                                    <p:animEffect transition="in" filter="fade">
                                      <p:cBhvr>
                                        <p:cTn id="23" dur="3000"/>
                                        <p:tgtEl>
                                          <p:spTgt spid="3277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4"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834448"/>
            <a:ext cx="3466728" cy="578328"/>
          </a:xfrm>
        </p:spPr>
        <p:txBody>
          <a:bodyPr anchor="t" anchorCtr="0">
            <a:normAutofit/>
          </a:bodyPr>
          <a:lstStyle/>
          <a:p>
            <a:r>
              <a:rPr lang="de-DE" sz="2500" b="1" u="sng" dirty="0">
                <a:solidFill>
                  <a:sysClr val="windowText" lastClr="000000"/>
                </a:solidFill>
                <a:effectLst>
                  <a:outerShdw blurRad="38100" dist="38100" dir="2700000" algn="tl">
                    <a:srgbClr val="000000">
                      <a:alpha val="43137"/>
                    </a:srgbClr>
                  </a:outerShdw>
                </a:effectLst>
              </a:rPr>
              <a:t>Was sind Antreiber?</a:t>
            </a:r>
            <a:endParaRPr lang="de-DE" sz="2500" dirty="0">
              <a:solidFill>
                <a:sysClr val="windowText" lastClr="000000"/>
              </a:solidFill>
              <a:effectLst>
                <a:outerShdw blurRad="38100" dist="38100" dir="2700000" algn="tl">
                  <a:srgbClr val="000000">
                    <a:alpha val="43137"/>
                  </a:srgbClr>
                </a:outerShdw>
              </a:effectLst>
            </a:endParaRPr>
          </a:p>
        </p:txBody>
      </p:sp>
      <p:sp>
        <p:nvSpPr>
          <p:cNvPr id="5" name="Rechteck 4"/>
          <p:cNvSpPr/>
          <p:nvPr/>
        </p:nvSpPr>
        <p:spPr>
          <a:xfrm>
            <a:off x="3890724" y="6525376"/>
            <a:ext cx="1362552" cy="288000"/>
          </a:xfrm>
          <a:prstGeom prst="rect">
            <a:avLst/>
          </a:prstGeom>
        </p:spPr>
        <p:txBody>
          <a:bodyPr wrap="none">
            <a:spAutoFit/>
          </a:bodyPr>
          <a:lstStyle/>
          <a:p>
            <a:r>
              <a:rPr lang="de-DE" sz="1200" dirty="0">
                <a:solidFill>
                  <a:sysClr val="windowText" lastClr="000000"/>
                </a:solidFill>
              </a:rPr>
              <a:t>Petra C. Erdmann</a:t>
            </a:r>
          </a:p>
        </p:txBody>
      </p:sp>
      <p:sp>
        <p:nvSpPr>
          <p:cNvPr id="6" name="Textfeld 5"/>
          <p:cNvSpPr txBox="1"/>
          <p:nvPr/>
        </p:nvSpPr>
        <p:spPr>
          <a:xfrm>
            <a:off x="621984" y="1988840"/>
            <a:ext cx="2365840" cy="707886"/>
          </a:xfrm>
          <a:prstGeom prst="rect">
            <a:avLst/>
          </a:prstGeom>
          <a:noFill/>
        </p:spPr>
        <p:txBody>
          <a:bodyPr wrap="square" rtlCol="0">
            <a:spAutoFit/>
          </a:bodyPr>
          <a:lstStyle/>
          <a:p>
            <a:r>
              <a:rPr lang="de-DE" sz="2200" dirty="0">
                <a:solidFill>
                  <a:sysClr val="windowText" lastClr="000000"/>
                </a:solidFill>
                <a:latin typeface="+mj-lt"/>
              </a:rPr>
              <a:t>►  Antriebsmuster</a:t>
            </a:r>
          </a:p>
          <a:p>
            <a:endParaRPr lang="de-DE" dirty="0"/>
          </a:p>
        </p:txBody>
      </p:sp>
      <p:sp>
        <p:nvSpPr>
          <p:cNvPr id="7" name="Textfeld 6"/>
          <p:cNvSpPr txBox="1"/>
          <p:nvPr/>
        </p:nvSpPr>
        <p:spPr>
          <a:xfrm>
            <a:off x="635684" y="2708920"/>
            <a:ext cx="5160452" cy="769441"/>
          </a:xfrm>
          <a:prstGeom prst="rect">
            <a:avLst/>
          </a:prstGeom>
          <a:noFill/>
        </p:spPr>
        <p:txBody>
          <a:bodyPr wrap="square" rtlCol="0">
            <a:spAutoFit/>
          </a:bodyPr>
          <a:lstStyle/>
          <a:p>
            <a:r>
              <a:rPr lang="de-DE" sz="2200" dirty="0">
                <a:solidFill>
                  <a:sysClr val="windowText" lastClr="000000"/>
                </a:solidFill>
                <a:latin typeface="+mj-lt"/>
              </a:rPr>
              <a:t>►  Forderungen (in der Kindheit erworben)</a:t>
            </a:r>
          </a:p>
          <a:p>
            <a:endParaRPr lang="de-DE" sz="2200" dirty="0">
              <a:latin typeface="+mj-lt"/>
            </a:endParaRPr>
          </a:p>
        </p:txBody>
      </p:sp>
      <p:sp>
        <p:nvSpPr>
          <p:cNvPr id="8" name="Rechteck 7"/>
          <p:cNvSpPr/>
          <p:nvPr/>
        </p:nvSpPr>
        <p:spPr>
          <a:xfrm>
            <a:off x="614530" y="3430161"/>
            <a:ext cx="1365182" cy="430887"/>
          </a:xfrm>
          <a:prstGeom prst="rect">
            <a:avLst/>
          </a:prstGeom>
        </p:spPr>
        <p:txBody>
          <a:bodyPr wrap="none">
            <a:spAutoFit/>
          </a:bodyPr>
          <a:lstStyle/>
          <a:p>
            <a:pPr>
              <a:buNone/>
            </a:pPr>
            <a:r>
              <a:rPr lang="de-DE" sz="2200" dirty="0">
                <a:solidFill>
                  <a:sysClr val="windowText" lastClr="000000"/>
                </a:solidFill>
                <a:latin typeface="+mj-lt"/>
              </a:rPr>
              <a:t>►  Regeln</a:t>
            </a:r>
          </a:p>
        </p:txBody>
      </p:sp>
      <p:sp>
        <p:nvSpPr>
          <p:cNvPr id="9" name="Textfeld 8"/>
          <p:cNvSpPr txBox="1"/>
          <p:nvPr/>
        </p:nvSpPr>
        <p:spPr>
          <a:xfrm>
            <a:off x="611560" y="4149080"/>
            <a:ext cx="3140603" cy="707886"/>
          </a:xfrm>
          <a:prstGeom prst="rect">
            <a:avLst/>
          </a:prstGeom>
          <a:noFill/>
        </p:spPr>
        <p:txBody>
          <a:bodyPr wrap="none" rtlCol="0">
            <a:spAutoFit/>
          </a:bodyPr>
          <a:lstStyle/>
          <a:p>
            <a:r>
              <a:rPr lang="de-DE" sz="2200" dirty="0">
                <a:solidFill>
                  <a:sysClr val="windowText" lastClr="000000"/>
                </a:solidFill>
                <a:latin typeface="+mj-lt"/>
              </a:rPr>
              <a:t>►  oft „Killerprogramme“</a:t>
            </a:r>
          </a:p>
          <a:p>
            <a:endParaRPr lang="de-DE" dirty="0"/>
          </a:p>
        </p:txBody>
      </p:sp>
      <p:pic>
        <p:nvPicPr>
          <p:cNvPr id="17410" name="Picture 2"/>
          <p:cNvPicPr>
            <a:picLocks noChangeAspect="1" noChangeArrowheads="1"/>
          </p:cNvPicPr>
          <p:nvPr/>
        </p:nvPicPr>
        <p:blipFill>
          <a:blip r:embed="rId3" cstate="print">
            <a:lum/>
          </a:blip>
          <a:srcRect/>
          <a:stretch>
            <a:fillRect/>
          </a:stretch>
        </p:blipFill>
        <p:spPr bwMode="auto">
          <a:xfrm>
            <a:off x="4572000" y="3429000"/>
            <a:ext cx="3816424" cy="2862318"/>
          </a:xfrm>
          <a:prstGeom prst="rect">
            <a:avLst/>
          </a:prstGeom>
          <a:noFill/>
          <a:ln w="9525">
            <a:noFill/>
            <a:miter lim="800000"/>
            <a:headEnd/>
            <a:tailEnd/>
          </a:ln>
          <a:effectLst/>
        </p:spPr>
      </p:pic>
      <p:pic>
        <p:nvPicPr>
          <p:cNvPr id="11"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028384" y="620688"/>
            <a:ext cx="720080" cy="73431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par>
                                <p:cTn id="9" presetID="3" presetClass="entr" presetSubtype="5"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vertical)">
                                      <p:cBhvr>
                                        <p:cTn id="11" dur="2000"/>
                                        <p:tgtEl>
                                          <p:spTgt spid="11"/>
                                        </p:tgtEl>
                                      </p:cBhvr>
                                    </p:animEffect>
                                  </p:childTnLst>
                                </p:cTn>
                              </p:par>
                            </p:childTnLst>
                          </p:cTn>
                        </p:par>
                        <p:par>
                          <p:cTn id="12" fill="hold">
                            <p:stCondLst>
                              <p:cond delay="2000"/>
                            </p:stCondLst>
                            <p:childTnLst>
                              <p:par>
                                <p:cTn id="13" presetID="2" presetClass="entr" presetSubtype="8" fill="hold"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additive="base">
                                        <p:cTn id="15" dur="20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4000"/>
                            </p:stCondLst>
                            <p:childTnLst>
                              <p:par>
                                <p:cTn id="18" presetID="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2000" fill="hold"/>
                                        <p:tgtEl>
                                          <p:spTgt spid="7"/>
                                        </p:tgtEl>
                                        <p:attrNameLst>
                                          <p:attrName>ppt_x</p:attrName>
                                        </p:attrNameLst>
                                      </p:cBhvr>
                                      <p:tavLst>
                                        <p:tav tm="0">
                                          <p:val>
                                            <p:strVal val="0-#ppt_w/2"/>
                                          </p:val>
                                        </p:tav>
                                        <p:tav tm="100000">
                                          <p:val>
                                            <p:strVal val="#ppt_x"/>
                                          </p:val>
                                        </p:tav>
                                      </p:tavLst>
                                    </p:anim>
                                    <p:anim calcmode="lin" valueType="num">
                                      <p:cBhvr additive="base">
                                        <p:cTn id="21" dur="2000" fill="hold"/>
                                        <p:tgtEl>
                                          <p:spTgt spid="7"/>
                                        </p:tgtEl>
                                        <p:attrNameLst>
                                          <p:attrName>ppt_y</p:attrName>
                                        </p:attrNameLst>
                                      </p:cBhvr>
                                      <p:tavLst>
                                        <p:tav tm="0">
                                          <p:val>
                                            <p:strVal val="#ppt_y"/>
                                          </p:val>
                                        </p:tav>
                                        <p:tav tm="100000">
                                          <p:val>
                                            <p:strVal val="#ppt_y"/>
                                          </p:val>
                                        </p:tav>
                                      </p:tavLst>
                                    </p:anim>
                                  </p:childTnLst>
                                </p:cTn>
                              </p:par>
                            </p:childTnLst>
                          </p:cTn>
                        </p:par>
                        <p:par>
                          <p:cTn id="22" fill="hold">
                            <p:stCondLst>
                              <p:cond delay="6000"/>
                            </p:stCondLst>
                            <p:childTnLst>
                              <p:par>
                                <p:cTn id="23" presetID="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2000" fill="hold"/>
                                        <p:tgtEl>
                                          <p:spTgt spid="8"/>
                                        </p:tgtEl>
                                        <p:attrNameLst>
                                          <p:attrName>ppt_x</p:attrName>
                                        </p:attrNameLst>
                                      </p:cBhvr>
                                      <p:tavLst>
                                        <p:tav tm="0">
                                          <p:val>
                                            <p:strVal val="0-#ppt_w/2"/>
                                          </p:val>
                                        </p:tav>
                                        <p:tav tm="100000">
                                          <p:val>
                                            <p:strVal val="#ppt_x"/>
                                          </p:val>
                                        </p:tav>
                                      </p:tavLst>
                                    </p:anim>
                                    <p:anim calcmode="lin" valueType="num">
                                      <p:cBhvr additive="base">
                                        <p:cTn id="26" dur="2000" fill="hold"/>
                                        <p:tgtEl>
                                          <p:spTgt spid="8"/>
                                        </p:tgtEl>
                                        <p:attrNameLst>
                                          <p:attrName>ppt_y</p:attrName>
                                        </p:attrNameLst>
                                      </p:cBhvr>
                                      <p:tavLst>
                                        <p:tav tm="0">
                                          <p:val>
                                            <p:strVal val="#ppt_y"/>
                                          </p:val>
                                        </p:tav>
                                        <p:tav tm="100000">
                                          <p:val>
                                            <p:strVal val="#ppt_y"/>
                                          </p:val>
                                        </p:tav>
                                      </p:tavLst>
                                    </p:anim>
                                  </p:childTnLst>
                                </p:cTn>
                              </p:par>
                            </p:childTnLst>
                          </p:cTn>
                        </p:par>
                        <p:par>
                          <p:cTn id="27" fill="hold">
                            <p:stCondLst>
                              <p:cond delay="8000"/>
                            </p:stCondLst>
                            <p:childTnLst>
                              <p:par>
                                <p:cTn id="28" presetID="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2000" fill="hold"/>
                                        <p:tgtEl>
                                          <p:spTgt spid="9"/>
                                        </p:tgtEl>
                                        <p:attrNameLst>
                                          <p:attrName>ppt_x</p:attrName>
                                        </p:attrNameLst>
                                      </p:cBhvr>
                                      <p:tavLst>
                                        <p:tav tm="0">
                                          <p:val>
                                            <p:strVal val="0-#ppt_w/2"/>
                                          </p:val>
                                        </p:tav>
                                        <p:tav tm="100000">
                                          <p:val>
                                            <p:strVal val="#ppt_x"/>
                                          </p:val>
                                        </p:tav>
                                      </p:tavLst>
                                    </p:anim>
                                    <p:anim calcmode="lin" valueType="num">
                                      <p:cBhvr additive="base">
                                        <p:cTn id="31" dur="2000" fill="hold"/>
                                        <p:tgtEl>
                                          <p:spTgt spid="9"/>
                                        </p:tgtEl>
                                        <p:attrNameLst>
                                          <p:attrName>ppt_y</p:attrName>
                                        </p:attrNameLst>
                                      </p:cBhvr>
                                      <p:tavLst>
                                        <p:tav tm="0">
                                          <p:val>
                                            <p:strVal val="#ppt_y"/>
                                          </p:val>
                                        </p:tav>
                                        <p:tav tm="100000">
                                          <p:val>
                                            <p:strVal val="#ppt_y"/>
                                          </p:val>
                                        </p:tav>
                                      </p:tavLst>
                                    </p:anim>
                                  </p:childTnLst>
                                </p:cTn>
                              </p:par>
                            </p:childTnLst>
                          </p:cTn>
                        </p:par>
                        <p:par>
                          <p:cTn id="32" fill="hold">
                            <p:stCondLst>
                              <p:cond delay="10000"/>
                            </p:stCondLst>
                            <p:childTnLst>
                              <p:par>
                                <p:cTn id="33" presetID="2" presetClass="entr" presetSubtype="2" fill="hold" nodeType="afterEffect">
                                  <p:stCondLst>
                                    <p:cond delay="0"/>
                                  </p:stCondLst>
                                  <p:childTnLst>
                                    <p:set>
                                      <p:cBhvr>
                                        <p:cTn id="34" dur="1" fill="hold">
                                          <p:stCondLst>
                                            <p:cond delay="0"/>
                                          </p:stCondLst>
                                        </p:cTn>
                                        <p:tgtEl>
                                          <p:spTgt spid="17410"/>
                                        </p:tgtEl>
                                        <p:attrNameLst>
                                          <p:attrName>style.visibility</p:attrName>
                                        </p:attrNameLst>
                                      </p:cBhvr>
                                      <p:to>
                                        <p:strVal val="visible"/>
                                      </p:to>
                                    </p:set>
                                    <p:anim calcmode="lin" valueType="num">
                                      <p:cBhvr additive="base">
                                        <p:cTn id="35" dur="2000" fill="hold"/>
                                        <p:tgtEl>
                                          <p:spTgt spid="17410"/>
                                        </p:tgtEl>
                                        <p:attrNameLst>
                                          <p:attrName>ppt_x</p:attrName>
                                        </p:attrNameLst>
                                      </p:cBhvr>
                                      <p:tavLst>
                                        <p:tav tm="0">
                                          <p:val>
                                            <p:strVal val="1+#ppt_w/2"/>
                                          </p:val>
                                        </p:tav>
                                        <p:tav tm="100000">
                                          <p:val>
                                            <p:strVal val="#ppt_x"/>
                                          </p:val>
                                        </p:tav>
                                      </p:tavLst>
                                    </p:anim>
                                    <p:anim calcmode="lin" valueType="num">
                                      <p:cBhvr additive="base">
                                        <p:cTn id="36" dur="2000" fill="hold"/>
                                        <p:tgtEl>
                                          <p:spTgt spid="174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1223628" y="980728"/>
            <a:ext cx="6696744" cy="1080120"/>
          </a:xfrm>
        </p:spPr>
        <p:txBody>
          <a:bodyPr anchor="t" anchorCtr="0">
            <a:noAutofit/>
          </a:bodyPr>
          <a:lstStyle/>
          <a:p>
            <a:pPr lvl="0" algn="ctr" fontAlgn="base">
              <a:spcAft>
                <a:spcPct val="0"/>
              </a:spcAft>
            </a:pPr>
            <a:r>
              <a:rPr lang="de-DE" sz="3200" b="1" u="sng" dirty="0">
                <a:solidFill>
                  <a:sysClr val="windowText" lastClr="000000"/>
                </a:solidFill>
                <a:effectLst>
                  <a:outerShdw blurRad="38100" dist="38100" dir="2700000" algn="tl">
                    <a:srgbClr val="000000">
                      <a:alpha val="43137"/>
                    </a:srgbClr>
                  </a:outerShdw>
                </a:effectLst>
              </a:rPr>
              <a:t>Stress lässt sich um 90% bändigen,</a:t>
            </a:r>
            <a:br>
              <a:rPr lang="de-DE" sz="3200" b="1" u="sng" dirty="0">
                <a:solidFill>
                  <a:sysClr val="windowText" lastClr="000000"/>
                </a:solidFill>
                <a:effectLst>
                  <a:outerShdw blurRad="38100" dist="38100" dir="2700000" algn="tl">
                    <a:srgbClr val="000000">
                      <a:alpha val="43137"/>
                    </a:srgbClr>
                  </a:outerShdw>
                </a:effectLst>
              </a:rPr>
            </a:br>
            <a:r>
              <a:rPr lang="de-DE" sz="3200" b="1" u="sng" dirty="0">
                <a:solidFill>
                  <a:sysClr val="windowText" lastClr="000000"/>
                </a:solidFill>
                <a:effectLst>
                  <a:outerShdw blurRad="38100" dist="38100" dir="2700000" algn="tl">
                    <a:srgbClr val="000000">
                      <a:alpha val="43137"/>
                    </a:srgbClr>
                  </a:outerShdw>
                </a:effectLst>
              </a:rPr>
              <a:t>wenn die Antreiber gebändigt werden!</a:t>
            </a:r>
          </a:p>
        </p:txBody>
      </p:sp>
      <p:pic>
        <p:nvPicPr>
          <p:cNvPr id="7"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028384" y="620688"/>
            <a:ext cx="720080" cy="734319"/>
          </a:xfrm>
          <a:prstGeom prst="rect">
            <a:avLst/>
          </a:prstGeom>
          <a:noFill/>
          <a:ln w="9525">
            <a:noFill/>
            <a:miter lim="800000"/>
            <a:headEnd/>
            <a:tailEnd/>
          </a:ln>
        </p:spPr>
      </p:pic>
      <p:pic>
        <p:nvPicPr>
          <p:cNvPr id="19458" name="Picture 2"/>
          <p:cNvPicPr>
            <a:picLocks noChangeAspect="1" noChangeArrowheads="1"/>
          </p:cNvPicPr>
          <p:nvPr/>
        </p:nvPicPr>
        <p:blipFill>
          <a:blip r:embed="rId4" cstate="print"/>
          <a:srcRect t="3922"/>
          <a:stretch>
            <a:fillRect/>
          </a:stretch>
        </p:blipFill>
        <p:spPr bwMode="auto">
          <a:xfrm>
            <a:off x="671821" y="2204864"/>
            <a:ext cx="7800358" cy="4212325"/>
          </a:xfrm>
          <a:prstGeom prst="rect">
            <a:avLst/>
          </a:prstGeom>
          <a:noFill/>
          <a:ln w="9525">
            <a:noFill/>
            <a:miter lim="800000"/>
            <a:headEnd/>
            <a:tailEnd/>
          </a:ln>
          <a:effectLst/>
        </p:spPr>
      </p:pic>
      <p:sp>
        <p:nvSpPr>
          <p:cNvPr id="6" name="Rechteck 5"/>
          <p:cNvSpPr/>
          <p:nvPr/>
        </p:nvSpPr>
        <p:spPr>
          <a:xfrm>
            <a:off x="3890724" y="6525376"/>
            <a:ext cx="1362552" cy="288000"/>
          </a:xfrm>
          <a:prstGeom prst="rect">
            <a:avLst/>
          </a:prstGeom>
        </p:spPr>
        <p:txBody>
          <a:bodyPr wrap="none">
            <a:spAutoFit/>
          </a:bodyPr>
          <a:lstStyle/>
          <a:p>
            <a:r>
              <a:rPr lang="de-DE" sz="1200" dirty="0">
                <a:solidFill>
                  <a:sysClr val="windowText" lastClr="000000"/>
                </a:solidFill>
              </a:rPr>
              <a:t>Petra C. Erdmann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0-#ppt_h/2"/>
                                          </p:val>
                                        </p:tav>
                                        <p:tav tm="100000">
                                          <p:val>
                                            <p:strVal val="#ppt_y"/>
                                          </p:val>
                                        </p:tav>
                                      </p:tavLst>
                                    </p:anim>
                                  </p:childTnLst>
                                </p:cTn>
                              </p:par>
                              <p:par>
                                <p:cTn id="9" presetID="3" presetClass="entr" presetSubtype="5"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vertical)">
                                      <p:cBhvr>
                                        <p:cTn id="11" dur="2000"/>
                                        <p:tgtEl>
                                          <p:spTgt spid="7"/>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19458"/>
                                        </p:tgtEl>
                                        <p:attrNameLst>
                                          <p:attrName>style.visibility</p:attrName>
                                        </p:attrNameLst>
                                      </p:cBhvr>
                                      <p:to>
                                        <p:strVal val="visible"/>
                                      </p:to>
                                    </p:set>
                                    <p:animEffect transition="in" filter="fade">
                                      <p:cBhvr>
                                        <p:cTn id="15" dur="20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a:xfrm>
            <a:off x="395536" y="836712"/>
            <a:ext cx="3816424" cy="648072"/>
          </a:xfrm>
        </p:spPr>
        <p:txBody>
          <a:bodyPr vert="horz" lIns="0" rIns="0" bIns="0" anchor="t" anchorCtr="0">
            <a:normAutofit/>
          </a:bodyPr>
          <a:lstStyle/>
          <a:p>
            <a:r>
              <a:rPr lang="de-DE" sz="2500" b="1" u="sng" dirty="0">
                <a:solidFill>
                  <a:sysClr val="windowText" lastClr="000000"/>
                </a:solidFill>
                <a:effectLst>
                  <a:outerShdw blurRad="38100" dist="38100" dir="2700000" algn="tl">
                    <a:srgbClr val="000000">
                      <a:alpha val="43137"/>
                    </a:srgbClr>
                  </a:outerShdw>
                </a:effectLst>
              </a:rPr>
              <a:t>Forderungen der Antreiber</a:t>
            </a:r>
          </a:p>
        </p:txBody>
      </p:sp>
      <p:sp>
        <p:nvSpPr>
          <p:cNvPr id="2049" name="Rectangle 1"/>
          <p:cNvSpPr>
            <a:spLocks noChangeArrowheads="1"/>
          </p:cNvSpPr>
          <p:nvPr/>
        </p:nvSpPr>
        <p:spPr bwMode="auto">
          <a:xfrm>
            <a:off x="611560" y="1988840"/>
            <a:ext cx="3312368"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de-DE" sz="2200" dirty="0">
                <a:solidFill>
                  <a:sysClr val="windowText" lastClr="000000"/>
                </a:solidFill>
                <a:latin typeface="+mj-lt"/>
              </a:rPr>
              <a:t>►  Sei (immer) stark!</a:t>
            </a:r>
          </a:p>
        </p:txBody>
      </p:sp>
      <p:sp>
        <p:nvSpPr>
          <p:cNvPr id="2050" name="Rectangle 2"/>
          <p:cNvSpPr>
            <a:spLocks noChangeArrowheads="1"/>
          </p:cNvSpPr>
          <p:nvPr/>
        </p:nvSpPr>
        <p:spPr bwMode="auto">
          <a:xfrm>
            <a:off x="611560" y="2710081"/>
            <a:ext cx="2899768" cy="43088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de-DE" sz="2200" dirty="0">
                <a:solidFill>
                  <a:sysClr val="windowText" lastClr="000000"/>
                </a:solidFill>
                <a:latin typeface="+mj-lt"/>
              </a:rPr>
              <a:t>►  Sei (immer) perfekt!</a:t>
            </a:r>
          </a:p>
        </p:txBody>
      </p:sp>
      <p:sp>
        <p:nvSpPr>
          <p:cNvPr id="2051" name="Rectangle 3"/>
          <p:cNvSpPr>
            <a:spLocks noChangeArrowheads="1"/>
          </p:cNvSpPr>
          <p:nvPr/>
        </p:nvSpPr>
        <p:spPr bwMode="auto">
          <a:xfrm>
            <a:off x="611560" y="3430161"/>
            <a:ext cx="2864887" cy="43088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de-DE" sz="2200" dirty="0">
                <a:solidFill>
                  <a:sysClr val="windowText" lastClr="000000"/>
                </a:solidFill>
                <a:latin typeface="+mj-lt"/>
              </a:rPr>
              <a:t>►  Sei (immer) schnell!</a:t>
            </a:r>
          </a:p>
        </p:txBody>
      </p:sp>
      <p:sp>
        <p:nvSpPr>
          <p:cNvPr id="2052" name="Rectangle 4"/>
          <p:cNvSpPr>
            <a:spLocks noChangeArrowheads="1"/>
          </p:cNvSpPr>
          <p:nvPr/>
        </p:nvSpPr>
        <p:spPr bwMode="auto">
          <a:xfrm>
            <a:off x="623537" y="4150241"/>
            <a:ext cx="3300391" cy="43088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R="0" lvl="0" indent="0" fontAlgn="base">
              <a:lnSpc>
                <a:spcPct val="100000"/>
              </a:lnSpc>
              <a:spcBef>
                <a:spcPct val="0"/>
              </a:spcBef>
              <a:spcAft>
                <a:spcPct val="0"/>
              </a:spcAft>
              <a:buClrTx/>
              <a:buSzTx/>
              <a:buFontTx/>
              <a:buNone/>
              <a:tabLst/>
            </a:pPr>
            <a:r>
              <a:rPr lang="de-DE" sz="2200" dirty="0">
                <a:solidFill>
                  <a:sysClr val="windowText" lastClr="000000"/>
                </a:solidFill>
                <a:latin typeface="+mj-lt"/>
              </a:rPr>
              <a:t>►  Streng dich (immer) an!</a:t>
            </a:r>
          </a:p>
        </p:txBody>
      </p:sp>
      <p:sp>
        <p:nvSpPr>
          <p:cNvPr id="9" name="Rechteck 8"/>
          <p:cNvSpPr/>
          <p:nvPr/>
        </p:nvSpPr>
        <p:spPr>
          <a:xfrm>
            <a:off x="611560" y="4870321"/>
            <a:ext cx="3837974" cy="430887"/>
          </a:xfrm>
          <a:prstGeom prst="rect">
            <a:avLst/>
          </a:prstGeom>
        </p:spPr>
        <p:txBody>
          <a:bodyPr wrap="none">
            <a:spAutoFit/>
          </a:bodyPr>
          <a:lstStyle/>
          <a:p>
            <a:pPr fontAlgn="base">
              <a:spcBef>
                <a:spcPct val="0"/>
              </a:spcBef>
              <a:spcAft>
                <a:spcPct val="0"/>
              </a:spcAft>
            </a:pPr>
            <a:r>
              <a:rPr lang="de-DE" sz="2200" dirty="0">
                <a:solidFill>
                  <a:sysClr val="windowText" lastClr="000000"/>
                </a:solidFill>
                <a:latin typeface="+mj-lt"/>
              </a:rPr>
              <a:t>► Mach es (immer) allen recht!</a:t>
            </a:r>
          </a:p>
        </p:txBody>
      </p:sp>
      <p:sp>
        <p:nvSpPr>
          <p:cNvPr id="10" name="Rechteck 9"/>
          <p:cNvSpPr/>
          <p:nvPr/>
        </p:nvSpPr>
        <p:spPr>
          <a:xfrm>
            <a:off x="3890724" y="6525376"/>
            <a:ext cx="1362552" cy="288000"/>
          </a:xfrm>
          <a:prstGeom prst="rect">
            <a:avLst/>
          </a:prstGeom>
        </p:spPr>
        <p:txBody>
          <a:bodyPr wrap="none">
            <a:spAutoFit/>
          </a:bodyPr>
          <a:lstStyle/>
          <a:p>
            <a:r>
              <a:rPr lang="de-DE" sz="1200" dirty="0">
                <a:solidFill>
                  <a:sysClr val="windowText" lastClr="000000"/>
                </a:solidFill>
              </a:rPr>
              <a:t>Petra C. Erdmann</a:t>
            </a:r>
          </a:p>
        </p:txBody>
      </p:sp>
      <p:pic>
        <p:nvPicPr>
          <p:cNvPr id="1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028384" y="620688"/>
            <a:ext cx="720080" cy="73431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par>
                                <p:cTn id="9" presetID="3" presetClass="entr" presetSubtype="5"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vertical)">
                                      <p:cBhvr>
                                        <p:cTn id="11" dur="2000"/>
                                        <p:tgtEl>
                                          <p:spTgt spid="11"/>
                                        </p:tgtEl>
                                      </p:cBhvr>
                                    </p:animEffect>
                                  </p:childTnLst>
                                </p:cTn>
                              </p:par>
                            </p:childTnLst>
                          </p:cTn>
                        </p:par>
                        <p:par>
                          <p:cTn id="12" fill="hold">
                            <p:stCondLst>
                              <p:cond delay="2000"/>
                            </p:stCondLst>
                            <p:childTnLst>
                              <p:par>
                                <p:cTn id="13" presetID="2" presetClass="entr" presetSubtype="8" fill="hold" grpId="0" nodeType="afterEffect">
                                  <p:stCondLst>
                                    <p:cond delay="0"/>
                                  </p:stCondLst>
                                  <p:childTnLst>
                                    <p:set>
                                      <p:cBhvr>
                                        <p:cTn id="14" dur="1" fill="hold">
                                          <p:stCondLst>
                                            <p:cond delay="0"/>
                                          </p:stCondLst>
                                        </p:cTn>
                                        <p:tgtEl>
                                          <p:spTgt spid="2049"/>
                                        </p:tgtEl>
                                        <p:attrNameLst>
                                          <p:attrName>style.visibility</p:attrName>
                                        </p:attrNameLst>
                                      </p:cBhvr>
                                      <p:to>
                                        <p:strVal val="visible"/>
                                      </p:to>
                                    </p:set>
                                    <p:anim calcmode="lin" valueType="num">
                                      <p:cBhvr additive="base">
                                        <p:cTn id="15" dur="2000" fill="hold"/>
                                        <p:tgtEl>
                                          <p:spTgt spid="2049"/>
                                        </p:tgtEl>
                                        <p:attrNameLst>
                                          <p:attrName>ppt_x</p:attrName>
                                        </p:attrNameLst>
                                      </p:cBhvr>
                                      <p:tavLst>
                                        <p:tav tm="0">
                                          <p:val>
                                            <p:strVal val="0-#ppt_w/2"/>
                                          </p:val>
                                        </p:tav>
                                        <p:tav tm="100000">
                                          <p:val>
                                            <p:strVal val="#ppt_x"/>
                                          </p:val>
                                        </p:tav>
                                      </p:tavLst>
                                    </p:anim>
                                    <p:anim calcmode="lin" valueType="num">
                                      <p:cBhvr additive="base">
                                        <p:cTn id="16" dur="2000" fill="hold"/>
                                        <p:tgtEl>
                                          <p:spTgt spid="2049"/>
                                        </p:tgtEl>
                                        <p:attrNameLst>
                                          <p:attrName>ppt_y</p:attrName>
                                        </p:attrNameLst>
                                      </p:cBhvr>
                                      <p:tavLst>
                                        <p:tav tm="0">
                                          <p:val>
                                            <p:strVal val="#ppt_y"/>
                                          </p:val>
                                        </p:tav>
                                        <p:tav tm="100000">
                                          <p:val>
                                            <p:strVal val="#ppt_y"/>
                                          </p:val>
                                        </p:tav>
                                      </p:tavLst>
                                    </p:anim>
                                  </p:childTnLst>
                                </p:cTn>
                              </p:par>
                            </p:childTnLst>
                          </p:cTn>
                        </p:par>
                        <p:par>
                          <p:cTn id="17" fill="hold">
                            <p:stCondLst>
                              <p:cond delay="4000"/>
                            </p:stCondLst>
                            <p:childTnLst>
                              <p:par>
                                <p:cTn id="18" presetID="2" presetClass="entr" presetSubtype="8" fill="hold" grpId="0" nodeType="afterEffect">
                                  <p:stCondLst>
                                    <p:cond delay="0"/>
                                  </p:stCondLst>
                                  <p:childTnLst>
                                    <p:set>
                                      <p:cBhvr>
                                        <p:cTn id="19" dur="1" fill="hold">
                                          <p:stCondLst>
                                            <p:cond delay="0"/>
                                          </p:stCondLst>
                                        </p:cTn>
                                        <p:tgtEl>
                                          <p:spTgt spid="2050"/>
                                        </p:tgtEl>
                                        <p:attrNameLst>
                                          <p:attrName>style.visibility</p:attrName>
                                        </p:attrNameLst>
                                      </p:cBhvr>
                                      <p:to>
                                        <p:strVal val="visible"/>
                                      </p:to>
                                    </p:set>
                                    <p:anim calcmode="lin" valueType="num">
                                      <p:cBhvr additive="base">
                                        <p:cTn id="20" dur="2000" fill="hold"/>
                                        <p:tgtEl>
                                          <p:spTgt spid="2050"/>
                                        </p:tgtEl>
                                        <p:attrNameLst>
                                          <p:attrName>ppt_x</p:attrName>
                                        </p:attrNameLst>
                                      </p:cBhvr>
                                      <p:tavLst>
                                        <p:tav tm="0">
                                          <p:val>
                                            <p:strVal val="0-#ppt_w/2"/>
                                          </p:val>
                                        </p:tav>
                                        <p:tav tm="100000">
                                          <p:val>
                                            <p:strVal val="#ppt_x"/>
                                          </p:val>
                                        </p:tav>
                                      </p:tavLst>
                                    </p:anim>
                                    <p:anim calcmode="lin" valueType="num">
                                      <p:cBhvr additive="base">
                                        <p:cTn id="21" dur="2000" fill="hold"/>
                                        <p:tgtEl>
                                          <p:spTgt spid="2050"/>
                                        </p:tgtEl>
                                        <p:attrNameLst>
                                          <p:attrName>ppt_y</p:attrName>
                                        </p:attrNameLst>
                                      </p:cBhvr>
                                      <p:tavLst>
                                        <p:tav tm="0">
                                          <p:val>
                                            <p:strVal val="#ppt_y"/>
                                          </p:val>
                                        </p:tav>
                                        <p:tav tm="100000">
                                          <p:val>
                                            <p:strVal val="#ppt_y"/>
                                          </p:val>
                                        </p:tav>
                                      </p:tavLst>
                                    </p:anim>
                                  </p:childTnLst>
                                </p:cTn>
                              </p:par>
                            </p:childTnLst>
                          </p:cTn>
                        </p:par>
                        <p:par>
                          <p:cTn id="22" fill="hold">
                            <p:stCondLst>
                              <p:cond delay="6000"/>
                            </p:stCondLst>
                            <p:childTnLst>
                              <p:par>
                                <p:cTn id="23" presetID="2" presetClass="entr" presetSubtype="8" fill="hold" grpId="0" nodeType="afterEffect">
                                  <p:stCondLst>
                                    <p:cond delay="0"/>
                                  </p:stCondLst>
                                  <p:childTnLst>
                                    <p:set>
                                      <p:cBhvr>
                                        <p:cTn id="24" dur="1" fill="hold">
                                          <p:stCondLst>
                                            <p:cond delay="0"/>
                                          </p:stCondLst>
                                        </p:cTn>
                                        <p:tgtEl>
                                          <p:spTgt spid="2051"/>
                                        </p:tgtEl>
                                        <p:attrNameLst>
                                          <p:attrName>style.visibility</p:attrName>
                                        </p:attrNameLst>
                                      </p:cBhvr>
                                      <p:to>
                                        <p:strVal val="visible"/>
                                      </p:to>
                                    </p:set>
                                    <p:anim calcmode="lin" valueType="num">
                                      <p:cBhvr additive="base">
                                        <p:cTn id="25" dur="2000" fill="hold"/>
                                        <p:tgtEl>
                                          <p:spTgt spid="2051"/>
                                        </p:tgtEl>
                                        <p:attrNameLst>
                                          <p:attrName>ppt_x</p:attrName>
                                        </p:attrNameLst>
                                      </p:cBhvr>
                                      <p:tavLst>
                                        <p:tav tm="0">
                                          <p:val>
                                            <p:strVal val="0-#ppt_w/2"/>
                                          </p:val>
                                        </p:tav>
                                        <p:tav tm="100000">
                                          <p:val>
                                            <p:strVal val="#ppt_x"/>
                                          </p:val>
                                        </p:tav>
                                      </p:tavLst>
                                    </p:anim>
                                    <p:anim calcmode="lin" valueType="num">
                                      <p:cBhvr additive="base">
                                        <p:cTn id="26" dur="2000" fill="hold"/>
                                        <p:tgtEl>
                                          <p:spTgt spid="2051"/>
                                        </p:tgtEl>
                                        <p:attrNameLst>
                                          <p:attrName>ppt_y</p:attrName>
                                        </p:attrNameLst>
                                      </p:cBhvr>
                                      <p:tavLst>
                                        <p:tav tm="0">
                                          <p:val>
                                            <p:strVal val="#ppt_y"/>
                                          </p:val>
                                        </p:tav>
                                        <p:tav tm="100000">
                                          <p:val>
                                            <p:strVal val="#ppt_y"/>
                                          </p:val>
                                        </p:tav>
                                      </p:tavLst>
                                    </p:anim>
                                  </p:childTnLst>
                                </p:cTn>
                              </p:par>
                            </p:childTnLst>
                          </p:cTn>
                        </p:par>
                        <p:par>
                          <p:cTn id="27" fill="hold">
                            <p:stCondLst>
                              <p:cond delay="8000"/>
                            </p:stCondLst>
                            <p:childTnLst>
                              <p:par>
                                <p:cTn id="28" presetID="2" presetClass="entr" presetSubtype="8" fill="hold" grpId="0" nodeType="afterEffect">
                                  <p:stCondLst>
                                    <p:cond delay="0"/>
                                  </p:stCondLst>
                                  <p:childTnLst>
                                    <p:set>
                                      <p:cBhvr>
                                        <p:cTn id="29" dur="1" fill="hold">
                                          <p:stCondLst>
                                            <p:cond delay="0"/>
                                          </p:stCondLst>
                                        </p:cTn>
                                        <p:tgtEl>
                                          <p:spTgt spid="2052"/>
                                        </p:tgtEl>
                                        <p:attrNameLst>
                                          <p:attrName>style.visibility</p:attrName>
                                        </p:attrNameLst>
                                      </p:cBhvr>
                                      <p:to>
                                        <p:strVal val="visible"/>
                                      </p:to>
                                    </p:set>
                                    <p:anim calcmode="lin" valueType="num">
                                      <p:cBhvr additive="base">
                                        <p:cTn id="30" dur="2000" fill="hold"/>
                                        <p:tgtEl>
                                          <p:spTgt spid="2052"/>
                                        </p:tgtEl>
                                        <p:attrNameLst>
                                          <p:attrName>ppt_x</p:attrName>
                                        </p:attrNameLst>
                                      </p:cBhvr>
                                      <p:tavLst>
                                        <p:tav tm="0">
                                          <p:val>
                                            <p:strVal val="0-#ppt_w/2"/>
                                          </p:val>
                                        </p:tav>
                                        <p:tav tm="100000">
                                          <p:val>
                                            <p:strVal val="#ppt_x"/>
                                          </p:val>
                                        </p:tav>
                                      </p:tavLst>
                                    </p:anim>
                                    <p:anim calcmode="lin" valueType="num">
                                      <p:cBhvr additive="base">
                                        <p:cTn id="31" dur="2000" fill="hold"/>
                                        <p:tgtEl>
                                          <p:spTgt spid="2052"/>
                                        </p:tgtEl>
                                        <p:attrNameLst>
                                          <p:attrName>ppt_y</p:attrName>
                                        </p:attrNameLst>
                                      </p:cBhvr>
                                      <p:tavLst>
                                        <p:tav tm="0">
                                          <p:val>
                                            <p:strVal val="#ppt_y"/>
                                          </p:val>
                                        </p:tav>
                                        <p:tav tm="100000">
                                          <p:val>
                                            <p:strVal val="#ppt_y"/>
                                          </p:val>
                                        </p:tav>
                                      </p:tavLst>
                                    </p:anim>
                                  </p:childTnLst>
                                </p:cTn>
                              </p:par>
                            </p:childTnLst>
                          </p:cTn>
                        </p:par>
                        <p:par>
                          <p:cTn id="32" fill="hold">
                            <p:stCondLst>
                              <p:cond delay="10000"/>
                            </p:stCondLst>
                            <p:childTnLst>
                              <p:par>
                                <p:cTn id="33" presetID="2" presetClass="entr" presetSubtype="8"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2000" fill="hold"/>
                                        <p:tgtEl>
                                          <p:spTgt spid="9"/>
                                        </p:tgtEl>
                                        <p:attrNameLst>
                                          <p:attrName>ppt_x</p:attrName>
                                        </p:attrNameLst>
                                      </p:cBhvr>
                                      <p:tavLst>
                                        <p:tav tm="0">
                                          <p:val>
                                            <p:strVal val="0-#ppt_w/2"/>
                                          </p:val>
                                        </p:tav>
                                        <p:tav tm="100000">
                                          <p:val>
                                            <p:strVal val="#ppt_x"/>
                                          </p:val>
                                        </p:tav>
                                      </p:tavLst>
                                    </p:anim>
                                    <p:anim calcmode="lin" valueType="num">
                                      <p:cBhvr additive="base">
                                        <p:cTn id="36"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49" grpId="0"/>
      <p:bldP spid="2050" grpId="0"/>
      <p:bldP spid="2051" grpId="0"/>
      <p:bldP spid="2052"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323528" y="836712"/>
            <a:ext cx="5256584" cy="8617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de-DE" sz="2500" b="1" u="sng" dirty="0">
                <a:solidFill>
                  <a:sysClr val="windowText" lastClr="000000"/>
                </a:solidFill>
                <a:effectLst>
                  <a:outerShdw blurRad="38100" dist="38100" dir="2700000" algn="tl">
                    <a:srgbClr val="000000">
                      <a:alpha val="43137"/>
                    </a:srgbClr>
                  </a:outerShdw>
                </a:effectLst>
                <a:latin typeface="+mj-lt"/>
                <a:ea typeface="+mj-ea"/>
                <a:cs typeface="+mj-cs"/>
              </a:rPr>
              <a:t>Was steckt hinter den Antreibern? </a:t>
            </a:r>
          </a:p>
          <a:p>
            <a:pPr marL="0" marR="0" lvl="0" indent="0" algn="l" defTabSz="914400" rtl="0" eaLnBrk="0" fontAlgn="base" latinLnBrk="0" hangingPunct="0">
              <a:lnSpc>
                <a:spcPct val="100000"/>
              </a:lnSpc>
              <a:spcBef>
                <a:spcPct val="0"/>
              </a:spcBef>
              <a:spcAft>
                <a:spcPct val="0"/>
              </a:spcAft>
              <a:buClrTx/>
              <a:buSzTx/>
              <a:buFontTx/>
              <a:buNone/>
              <a:tabLst/>
            </a:pPr>
            <a:r>
              <a:rPr lang="de-DE" sz="2500" b="1" u="sng" dirty="0">
                <a:solidFill>
                  <a:sysClr val="windowText" lastClr="000000"/>
                </a:solidFill>
                <a:effectLst>
                  <a:outerShdw blurRad="38100" dist="38100" dir="2700000" algn="tl">
                    <a:srgbClr val="000000">
                      <a:alpha val="43137"/>
                    </a:srgbClr>
                  </a:outerShdw>
                </a:effectLst>
                <a:latin typeface="+mj-lt"/>
                <a:ea typeface="+mj-ea"/>
                <a:cs typeface="+mj-cs"/>
              </a:rPr>
              <a:t>Botschaften und Ziele </a:t>
            </a:r>
          </a:p>
        </p:txBody>
      </p:sp>
      <p:sp>
        <p:nvSpPr>
          <p:cNvPr id="7" name="Rechteck 6"/>
          <p:cNvSpPr/>
          <p:nvPr/>
        </p:nvSpPr>
        <p:spPr>
          <a:xfrm>
            <a:off x="3890724" y="6525376"/>
            <a:ext cx="1362552" cy="288000"/>
          </a:xfrm>
          <a:prstGeom prst="rect">
            <a:avLst/>
          </a:prstGeom>
        </p:spPr>
        <p:txBody>
          <a:bodyPr wrap="none">
            <a:spAutoFit/>
          </a:bodyPr>
          <a:lstStyle/>
          <a:p>
            <a:r>
              <a:rPr lang="de-DE" sz="1200" dirty="0">
                <a:solidFill>
                  <a:sysClr val="windowText" lastClr="000000"/>
                </a:solidFill>
              </a:rPr>
              <a:t>Petra C. Erdmann</a:t>
            </a:r>
          </a:p>
        </p:txBody>
      </p:sp>
      <p:pic>
        <p:nvPicPr>
          <p:cNvPr id="23554"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82168" y="1663275"/>
            <a:ext cx="5579665" cy="4646045"/>
          </a:xfrm>
          <a:prstGeom prst="rect">
            <a:avLst/>
          </a:prstGeom>
          <a:noFill/>
          <a:ln w="9525">
            <a:noFill/>
            <a:miter lim="800000"/>
            <a:headEnd/>
            <a:tailEnd/>
          </a:ln>
          <a:effectLst/>
        </p:spPr>
      </p:pic>
      <p:pic>
        <p:nvPicPr>
          <p:cNvPr id="9"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028384" y="620688"/>
            <a:ext cx="720080" cy="73431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553"/>
                                        </p:tgtEl>
                                        <p:attrNameLst>
                                          <p:attrName>style.visibility</p:attrName>
                                        </p:attrNameLst>
                                      </p:cBhvr>
                                      <p:to>
                                        <p:strVal val="visible"/>
                                      </p:to>
                                    </p:set>
                                    <p:anim calcmode="lin" valueType="num">
                                      <p:cBhvr additive="base">
                                        <p:cTn id="7" dur="2000" fill="hold"/>
                                        <p:tgtEl>
                                          <p:spTgt spid="23553"/>
                                        </p:tgtEl>
                                        <p:attrNameLst>
                                          <p:attrName>ppt_x</p:attrName>
                                        </p:attrNameLst>
                                      </p:cBhvr>
                                      <p:tavLst>
                                        <p:tav tm="0">
                                          <p:val>
                                            <p:strVal val="#ppt_x"/>
                                          </p:val>
                                        </p:tav>
                                        <p:tav tm="100000">
                                          <p:val>
                                            <p:strVal val="#ppt_x"/>
                                          </p:val>
                                        </p:tav>
                                      </p:tavLst>
                                    </p:anim>
                                    <p:anim calcmode="lin" valueType="num">
                                      <p:cBhvr additive="base">
                                        <p:cTn id="8" dur="2000" fill="hold"/>
                                        <p:tgtEl>
                                          <p:spTgt spid="23553"/>
                                        </p:tgtEl>
                                        <p:attrNameLst>
                                          <p:attrName>ppt_y</p:attrName>
                                        </p:attrNameLst>
                                      </p:cBhvr>
                                      <p:tavLst>
                                        <p:tav tm="0">
                                          <p:val>
                                            <p:strVal val="0-#ppt_h/2"/>
                                          </p:val>
                                        </p:tav>
                                        <p:tav tm="100000">
                                          <p:val>
                                            <p:strVal val="#ppt_y"/>
                                          </p:val>
                                        </p:tav>
                                      </p:tavLst>
                                    </p:anim>
                                  </p:childTnLst>
                                </p:cTn>
                              </p:par>
                              <p:par>
                                <p:cTn id="9" presetID="3" presetClass="entr" presetSubtype="5"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vertical)">
                                      <p:cBhvr>
                                        <p:cTn id="11" dur="2000"/>
                                        <p:tgtEl>
                                          <p:spTgt spid="9"/>
                                        </p:tgtEl>
                                      </p:cBhvr>
                                    </p:animEffect>
                                  </p:childTnLst>
                                </p:cTn>
                              </p:par>
                            </p:childTnLst>
                          </p:cTn>
                        </p:par>
                        <p:par>
                          <p:cTn id="12" fill="hold">
                            <p:stCondLst>
                              <p:cond delay="2000"/>
                            </p:stCondLst>
                            <p:childTnLst>
                              <p:par>
                                <p:cTn id="13" presetID="31" presetClass="entr" presetSubtype="0" fill="hold" nodeType="afterEffect">
                                  <p:stCondLst>
                                    <p:cond delay="0"/>
                                  </p:stCondLst>
                                  <p:iterate type="lt">
                                    <p:tmPct val="5000"/>
                                  </p:iterate>
                                  <p:childTnLst>
                                    <p:set>
                                      <p:cBhvr>
                                        <p:cTn id="14" dur="1" fill="hold">
                                          <p:stCondLst>
                                            <p:cond delay="0"/>
                                          </p:stCondLst>
                                        </p:cTn>
                                        <p:tgtEl>
                                          <p:spTgt spid="23554"/>
                                        </p:tgtEl>
                                        <p:attrNameLst>
                                          <p:attrName>style.visibility</p:attrName>
                                        </p:attrNameLst>
                                      </p:cBhvr>
                                      <p:to>
                                        <p:strVal val="visible"/>
                                      </p:to>
                                    </p:set>
                                    <p:anim calcmode="lin" valueType="num">
                                      <p:cBhvr>
                                        <p:cTn id="15" dur="2000" fill="hold"/>
                                        <p:tgtEl>
                                          <p:spTgt spid="23554"/>
                                        </p:tgtEl>
                                        <p:attrNameLst>
                                          <p:attrName>ppt_w</p:attrName>
                                        </p:attrNameLst>
                                      </p:cBhvr>
                                      <p:tavLst>
                                        <p:tav tm="0">
                                          <p:val>
                                            <p:fltVal val="0"/>
                                          </p:val>
                                        </p:tav>
                                        <p:tav tm="100000">
                                          <p:val>
                                            <p:strVal val="#ppt_w"/>
                                          </p:val>
                                        </p:tav>
                                      </p:tavLst>
                                    </p:anim>
                                    <p:anim calcmode="lin" valueType="num">
                                      <p:cBhvr>
                                        <p:cTn id="16" dur="2000" fill="hold"/>
                                        <p:tgtEl>
                                          <p:spTgt spid="23554"/>
                                        </p:tgtEl>
                                        <p:attrNameLst>
                                          <p:attrName>ppt_h</p:attrName>
                                        </p:attrNameLst>
                                      </p:cBhvr>
                                      <p:tavLst>
                                        <p:tav tm="0">
                                          <p:val>
                                            <p:fltVal val="0"/>
                                          </p:val>
                                        </p:tav>
                                        <p:tav tm="100000">
                                          <p:val>
                                            <p:strVal val="#ppt_h"/>
                                          </p:val>
                                        </p:tav>
                                      </p:tavLst>
                                    </p:anim>
                                    <p:anim calcmode="lin" valueType="num">
                                      <p:cBhvr>
                                        <p:cTn id="17" dur="2000" fill="hold"/>
                                        <p:tgtEl>
                                          <p:spTgt spid="23554"/>
                                        </p:tgtEl>
                                        <p:attrNameLst>
                                          <p:attrName>style.rotation</p:attrName>
                                        </p:attrNameLst>
                                      </p:cBhvr>
                                      <p:tavLst>
                                        <p:tav tm="0">
                                          <p:val>
                                            <p:fltVal val="90"/>
                                          </p:val>
                                        </p:tav>
                                        <p:tav tm="100000">
                                          <p:val>
                                            <p:fltVal val="0"/>
                                          </p:val>
                                        </p:tav>
                                      </p:tavLst>
                                    </p:anim>
                                    <p:animEffect transition="in" filter="fade">
                                      <p:cBhvr>
                                        <p:cTn id="18" dur="2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4"/>
          <p:cNvGraphicFramePr>
            <a:graphicFrameLocks noGrp="1"/>
          </p:cNvGraphicFramePr>
          <p:nvPr/>
        </p:nvGraphicFramePr>
        <p:xfrm>
          <a:off x="827583" y="824435"/>
          <a:ext cx="7704857" cy="5692462"/>
        </p:xfrm>
        <a:graphic>
          <a:graphicData uri="http://schemas.openxmlformats.org/drawingml/2006/table">
            <a:tbl>
              <a:tblPr/>
              <a:tblGrid>
                <a:gridCol w="1152129">
                  <a:extLst>
                    <a:ext uri="{9D8B030D-6E8A-4147-A177-3AD203B41FA5}">
                      <a16:colId xmlns:a16="http://schemas.microsoft.com/office/drawing/2014/main" val="20000"/>
                    </a:ext>
                  </a:extLst>
                </a:gridCol>
                <a:gridCol w="1420353">
                  <a:extLst>
                    <a:ext uri="{9D8B030D-6E8A-4147-A177-3AD203B41FA5}">
                      <a16:colId xmlns:a16="http://schemas.microsoft.com/office/drawing/2014/main" val="20001"/>
                    </a:ext>
                  </a:extLst>
                </a:gridCol>
                <a:gridCol w="2560680">
                  <a:extLst>
                    <a:ext uri="{9D8B030D-6E8A-4147-A177-3AD203B41FA5}">
                      <a16:colId xmlns:a16="http://schemas.microsoft.com/office/drawing/2014/main" val="20002"/>
                    </a:ext>
                  </a:extLst>
                </a:gridCol>
                <a:gridCol w="2571695">
                  <a:extLst>
                    <a:ext uri="{9D8B030D-6E8A-4147-A177-3AD203B41FA5}">
                      <a16:colId xmlns:a16="http://schemas.microsoft.com/office/drawing/2014/main" val="20003"/>
                    </a:ext>
                  </a:extLst>
                </a:gridCol>
              </a:tblGrid>
              <a:tr h="170603">
                <a:tc>
                  <a:txBody>
                    <a:bodyPr/>
                    <a:lstStyle/>
                    <a:p>
                      <a:pPr algn="ctr">
                        <a:spcAft>
                          <a:spcPts val="0"/>
                        </a:spcAft>
                      </a:pPr>
                      <a:r>
                        <a:rPr lang="de-DE" sz="1400" b="1" kern="50" dirty="0">
                          <a:solidFill>
                            <a:sysClr val="windowText" lastClr="000000"/>
                          </a:solidFill>
                          <a:latin typeface="+mj-lt"/>
                          <a:ea typeface="Andale Sans UI"/>
                          <a:cs typeface="Times New Roman"/>
                        </a:rPr>
                        <a:t>Antreiber</a:t>
                      </a:r>
                      <a:endParaRPr lang="de-DE" sz="1400" kern="50" dirty="0">
                        <a:solidFill>
                          <a:sysClr val="windowText" lastClr="000000"/>
                        </a:solidFill>
                        <a:latin typeface="+mj-lt"/>
                        <a:ea typeface="Andale Sans UI"/>
                        <a:cs typeface="Times New Roman"/>
                      </a:endParaRPr>
                    </a:p>
                  </a:txBody>
                  <a:tcPr marL="46892" marR="46892"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de-DE" sz="1400" kern="50" dirty="0">
                        <a:solidFill>
                          <a:sysClr val="windowText" lastClr="000000"/>
                        </a:solidFill>
                        <a:latin typeface="+mj-lt"/>
                        <a:ea typeface="Andale Sans UI"/>
                        <a:cs typeface="Times New Roman"/>
                      </a:endParaRPr>
                    </a:p>
                  </a:txBody>
                  <a:tcPr marL="46892" marR="4689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kern="50">
                          <a:solidFill>
                            <a:sysClr val="windowText" lastClr="000000"/>
                          </a:solidFill>
                          <a:latin typeface="+mj-lt"/>
                          <a:ea typeface="Andale Sans UI"/>
                          <a:cs typeface="Times New Roman"/>
                        </a:rPr>
                        <a:t>Botschaft</a:t>
                      </a:r>
                      <a:endParaRPr lang="de-DE" sz="1400" kern="50">
                        <a:solidFill>
                          <a:sysClr val="windowText" lastClr="000000"/>
                        </a:solidFill>
                        <a:latin typeface="+mj-lt"/>
                        <a:ea typeface="Andale Sans UI"/>
                        <a:cs typeface="Times New Roman"/>
                      </a:endParaRPr>
                    </a:p>
                  </a:txBody>
                  <a:tcPr marL="46892" marR="4689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kern="50" dirty="0">
                          <a:solidFill>
                            <a:sysClr val="windowText" lastClr="000000"/>
                          </a:solidFill>
                          <a:latin typeface="+mj-lt"/>
                          <a:ea typeface="Andale Sans UI"/>
                          <a:cs typeface="Times New Roman"/>
                        </a:rPr>
                        <a:t>Ziel</a:t>
                      </a:r>
                      <a:endParaRPr lang="de-DE" sz="1400" kern="50" dirty="0">
                        <a:solidFill>
                          <a:sysClr val="windowText" lastClr="000000"/>
                        </a:solidFill>
                        <a:latin typeface="+mj-lt"/>
                        <a:ea typeface="Andale Sans UI"/>
                        <a:cs typeface="Times New Roman"/>
                      </a:endParaRPr>
                    </a:p>
                  </a:txBody>
                  <a:tcPr marL="46892" marR="46892"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53018">
                <a:tc>
                  <a:txBody>
                    <a:bodyPr/>
                    <a:lstStyle/>
                    <a:p>
                      <a:pPr>
                        <a:spcAft>
                          <a:spcPts val="0"/>
                        </a:spcAft>
                      </a:pPr>
                      <a:r>
                        <a:rPr lang="de-DE" sz="1400" kern="50" dirty="0">
                          <a:solidFill>
                            <a:sysClr val="windowText" lastClr="000000"/>
                          </a:solidFill>
                          <a:latin typeface="+mj-lt"/>
                          <a:ea typeface="Andale Sans UI"/>
                          <a:cs typeface="Times New Roman"/>
                        </a:rPr>
                        <a:t>Sei stark!</a:t>
                      </a:r>
                    </a:p>
                  </a:txBody>
                  <a:tcPr marL="46892" marR="46892" marT="0" marB="0" anchor="ctr" anchorCtr="1">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kumimoji="0" lang="de-DE" sz="1800" b="1" kern="1200" dirty="0">
                          <a:solidFill>
                            <a:sysClr val="windowText" lastClr="000000"/>
                          </a:solidFill>
                          <a:latin typeface="Wingdings" pitchFamily="2" charset="2"/>
                          <a:ea typeface="+mn-ea"/>
                          <a:cs typeface="+mn-cs"/>
                        </a:rPr>
                        <a:t>J</a:t>
                      </a:r>
                    </a:p>
                    <a:p>
                      <a:pPr algn="l">
                        <a:spcAft>
                          <a:spcPts val="0"/>
                        </a:spcAft>
                      </a:pPr>
                      <a:r>
                        <a:rPr lang="de-DE" sz="1400" kern="50" dirty="0">
                          <a:solidFill>
                            <a:sysClr val="windowText" lastClr="000000"/>
                          </a:solidFill>
                          <a:latin typeface="+mj-lt"/>
                          <a:ea typeface="Wingdings"/>
                          <a:cs typeface="Wingdings"/>
                        </a:rPr>
                        <a:t>kraftvoll</a:t>
                      </a:r>
                      <a:endParaRPr lang="de-DE" sz="1400" kern="50" dirty="0">
                        <a:solidFill>
                          <a:sysClr val="windowText" lastClr="000000"/>
                        </a:solidFill>
                        <a:latin typeface="+mj-lt"/>
                        <a:ea typeface="Andale Sans UI"/>
                        <a:cs typeface="Times New Roman"/>
                      </a:endParaRPr>
                    </a:p>
                  </a:txBody>
                  <a:tcPr marL="46892" marR="4689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400" kern="50" dirty="0">
                          <a:solidFill>
                            <a:sysClr val="windowText" lastClr="000000"/>
                          </a:solidFill>
                          <a:latin typeface="+mj-lt"/>
                          <a:ea typeface="Andale Sans UI"/>
                          <a:cs typeface="Times New Roman"/>
                        </a:rPr>
                        <a:t>Beiße die Zähne zusammen.</a:t>
                      </a:r>
                    </a:p>
                    <a:p>
                      <a:pPr>
                        <a:spcAft>
                          <a:spcPts val="0"/>
                        </a:spcAft>
                      </a:pPr>
                      <a:r>
                        <a:rPr lang="de-DE" sz="1400" kern="50" dirty="0">
                          <a:solidFill>
                            <a:sysClr val="windowText" lastClr="000000"/>
                          </a:solidFill>
                          <a:latin typeface="+mj-lt"/>
                          <a:ea typeface="Andale Sans UI"/>
                          <a:cs typeface="Times New Roman"/>
                        </a:rPr>
                        <a:t>Zeig bloß keine Schwäche!</a:t>
                      </a:r>
                    </a:p>
                    <a:p>
                      <a:pPr>
                        <a:spcAft>
                          <a:spcPts val="0"/>
                        </a:spcAft>
                      </a:pPr>
                      <a:r>
                        <a:rPr lang="de-DE" sz="1400" kern="50" dirty="0">
                          <a:solidFill>
                            <a:sysClr val="windowText" lastClr="000000"/>
                          </a:solidFill>
                          <a:latin typeface="+mj-lt"/>
                          <a:ea typeface="Andale Sans UI"/>
                          <a:cs typeface="Times New Roman"/>
                        </a:rPr>
                        <a:t>Bewahre immer die Haltung!</a:t>
                      </a:r>
                    </a:p>
                  </a:txBody>
                  <a:tcPr marL="46892" marR="4689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400" kern="50" dirty="0">
                          <a:solidFill>
                            <a:sysClr val="windowText" lastClr="000000"/>
                          </a:solidFill>
                          <a:latin typeface="+mj-lt"/>
                          <a:ea typeface="Andale Sans UI"/>
                          <a:cs typeface="Times New Roman"/>
                        </a:rPr>
                        <a:t>Abhängigkeiten müssen vermieden werden.</a:t>
                      </a:r>
                    </a:p>
                    <a:p>
                      <a:pPr>
                        <a:spcAft>
                          <a:spcPts val="0"/>
                        </a:spcAft>
                      </a:pPr>
                      <a:r>
                        <a:rPr lang="de-DE" sz="1400" kern="50" dirty="0">
                          <a:solidFill>
                            <a:sysClr val="windowText" lastClr="000000"/>
                          </a:solidFill>
                          <a:latin typeface="+mj-lt"/>
                          <a:ea typeface="Andale Sans UI"/>
                          <a:cs typeface="Times New Roman"/>
                        </a:rPr>
                        <a:t>Sicherheit liegt in der </a:t>
                      </a:r>
                      <a:r>
                        <a:rPr lang="de-DE" sz="1400" b="1" kern="50" dirty="0">
                          <a:solidFill>
                            <a:sysClr val="windowText" lastClr="000000"/>
                          </a:solidFill>
                          <a:latin typeface="+mj-lt"/>
                          <a:ea typeface="Andale Sans UI"/>
                          <a:cs typeface="Times New Roman"/>
                        </a:rPr>
                        <a:t>Unabhängigkeit</a:t>
                      </a:r>
                      <a:r>
                        <a:rPr lang="de-DE" sz="1400" kern="50" dirty="0">
                          <a:solidFill>
                            <a:sysClr val="windowText" lastClr="000000"/>
                          </a:solidFill>
                          <a:latin typeface="+mj-lt"/>
                          <a:ea typeface="Andale Sans UI"/>
                          <a:cs typeface="Times New Roman"/>
                        </a:rPr>
                        <a:t>.</a:t>
                      </a:r>
                    </a:p>
                  </a:txBody>
                  <a:tcPr marL="46892" marR="46892"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94225">
                <a:tc>
                  <a:txBody>
                    <a:bodyPr/>
                    <a:lstStyle/>
                    <a:p>
                      <a:pPr>
                        <a:spcAft>
                          <a:spcPts val="0"/>
                        </a:spcAft>
                      </a:pPr>
                      <a:r>
                        <a:rPr lang="de-DE" sz="1400" kern="50" dirty="0">
                          <a:solidFill>
                            <a:sysClr val="windowText" lastClr="000000"/>
                          </a:solidFill>
                          <a:latin typeface="+mj-lt"/>
                          <a:ea typeface="Andale Sans UI"/>
                          <a:cs typeface="Times New Roman"/>
                        </a:rPr>
                        <a:t>Sei perfekt!</a:t>
                      </a:r>
                    </a:p>
                  </a:txBody>
                  <a:tcPr marL="46892" marR="46892" marT="0" marB="0" anchor="ctr" anchorCtr="1">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de-DE" sz="1800" kern="50" dirty="0">
                          <a:solidFill>
                            <a:sysClr val="windowText" lastClr="000000"/>
                          </a:solidFill>
                          <a:latin typeface="Wingdings" pitchFamily="2" charset="2"/>
                          <a:ea typeface="Wingdings"/>
                          <a:cs typeface="Wingdings"/>
                        </a:rPr>
                        <a:t>J</a:t>
                      </a:r>
                      <a:endParaRPr lang="de-DE" sz="1400" kern="50" dirty="0">
                        <a:solidFill>
                          <a:sysClr val="windowText" lastClr="000000"/>
                        </a:solidFill>
                        <a:latin typeface="Wingdings" pitchFamily="2" charset="2"/>
                        <a:ea typeface="Andale Sans UI"/>
                        <a:cs typeface="Times New Roman"/>
                      </a:endParaRPr>
                    </a:p>
                    <a:p>
                      <a:pPr algn="l">
                        <a:spcAft>
                          <a:spcPts val="0"/>
                        </a:spcAft>
                      </a:pPr>
                      <a:r>
                        <a:rPr lang="de-DE" sz="1400" kern="50" dirty="0">
                          <a:solidFill>
                            <a:sysClr val="windowText" lastClr="000000"/>
                          </a:solidFill>
                          <a:latin typeface="+mj-lt"/>
                          <a:ea typeface="Wingdings"/>
                          <a:cs typeface="Wingdings"/>
                        </a:rPr>
                        <a:t>Sinn für Vollkommenheit</a:t>
                      </a:r>
                      <a:endParaRPr lang="de-DE" sz="1400" kern="50" dirty="0">
                        <a:solidFill>
                          <a:sysClr val="windowText" lastClr="000000"/>
                        </a:solidFill>
                        <a:latin typeface="+mj-lt"/>
                        <a:ea typeface="Andale Sans UI"/>
                        <a:cs typeface="Times New Roman"/>
                      </a:endParaRPr>
                    </a:p>
                  </a:txBody>
                  <a:tcPr marL="46892" marR="4689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400" kern="50" dirty="0">
                          <a:solidFill>
                            <a:sysClr val="windowText" lastClr="000000"/>
                          </a:solidFill>
                          <a:latin typeface="+mj-lt"/>
                          <a:ea typeface="Andale Sans UI"/>
                          <a:cs typeface="Times New Roman"/>
                        </a:rPr>
                        <a:t>Mach bloß keine Fehler!</a:t>
                      </a:r>
                    </a:p>
                    <a:p>
                      <a:pPr>
                        <a:spcAft>
                          <a:spcPts val="0"/>
                        </a:spcAft>
                      </a:pPr>
                      <a:r>
                        <a:rPr lang="de-DE" sz="1400" kern="50" dirty="0">
                          <a:solidFill>
                            <a:sysClr val="windowText" lastClr="000000"/>
                          </a:solidFill>
                          <a:latin typeface="+mj-lt"/>
                          <a:ea typeface="Andale Sans UI"/>
                          <a:cs typeface="Times New Roman"/>
                        </a:rPr>
                        <a:t>Nie und nirgends!</a:t>
                      </a:r>
                    </a:p>
                  </a:txBody>
                  <a:tcPr marL="46892" marR="4689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400" kern="50" dirty="0">
                          <a:solidFill>
                            <a:sysClr val="windowText" lastClr="000000"/>
                          </a:solidFill>
                          <a:latin typeface="+mj-lt"/>
                          <a:ea typeface="Andale Sans UI"/>
                          <a:cs typeface="Times New Roman"/>
                        </a:rPr>
                        <a:t>Nur maximale Kontrolle von Sachaufgaben und  von Menschen verschafft </a:t>
                      </a:r>
                      <a:r>
                        <a:rPr lang="de-DE" sz="1400" b="1" kern="50" dirty="0">
                          <a:solidFill>
                            <a:sysClr val="windowText" lastClr="000000"/>
                          </a:solidFill>
                          <a:latin typeface="+mj-lt"/>
                          <a:ea typeface="Andale Sans UI"/>
                          <a:cs typeface="Times New Roman"/>
                        </a:rPr>
                        <a:t>Anerkennung</a:t>
                      </a:r>
                      <a:r>
                        <a:rPr lang="de-DE" sz="1400" kern="50" dirty="0">
                          <a:solidFill>
                            <a:sysClr val="windowText" lastClr="000000"/>
                          </a:solidFill>
                          <a:latin typeface="+mj-lt"/>
                          <a:ea typeface="Andale Sans UI"/>
                          <a:cs typeface="Times New Roman"/>
                        </a:rPr>
                        <a:t>!</a:t>
                      </a:r>
                    </a:p>
                    <a:p>
                      <a:pPr>
                        <a:spcAft>
                          <a:spcPts val="0"/>
                        </a:spcAft>
                      </a:pPr>
                      <a:r>
                        <a:rPr lang="de-DE" sz="1400" kern="50" dirty="0">
                          <a:solidFill>
                            <a:sysClr val="windowText" lastClr="000000"/>
                          </a:solidFill>
                          <a:latin typeface="+mj-lt"/>
                          <a:ea typeface="Andale Sans UI"/>
                          <a:cs typeface="Times New Roman"/>
                        </a:rPr>
                        <a:t>Fehler müssen unbedingt vermieden werden.</a:t>
                      </a:r>
                    </a:p>
                  </a:txBody>
                  <a:tcPr marL="46892" marR="46892"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36877">
                <a:tc>
                  <a:txBody>
                    <a:bodyPr/>
                    <a:lstStyle/>
                    <a:p>
                      <a:pPr>
                        <a:spcAft>
                          <a:spcPts val="0"/>
                        </a:spcAft>
                      </a:pPr>
                      <a:r>
                        <a:rPr lang="de-DE" sz="1400" kern="50" dirty="0">
                          <a:solidFill>
                            <a:sysClr val="windowText" lastClr="000000"/>
                          </a:solidFill>
                          <a:latin typeface="+mj-lt"/>
                          <a:ea typeface="Andale Sans UI"/>
                          <a:cs typeface="Times New Roman"/>
                        </a:rPr>
                        <a:t>Sei schnell!</a:t>
                      </a:r>
                    </a:p>
                  </a:txBody>
                  <a:tcPr marL="46892" marR="46892" marT="0" marB="0" anchor="ctr" anchorCtr="1">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de-DE" sz="1800" kern="50" dirty="0">
                          <a:solidFill>
                            <a:sysClr val="windowText" lastClr="000000"/>
                          </a:solidFill>
                          <a:latin typeface="Wingdings" pitchFamily="2" charset="2"/>
                          <a:ea typeface="Wingdings"/>
                          <a:cs typeface="Wingdings"/>
                        </a:rPr>
                        <a:t>J</a:t>
                      </a:r>
                      <a:endParaRPr lang="de-DE" sz="1400" kern="50" dirty="0">
                        <a:solidFill>
                          <a:sysClr val="windowText" lastClr="000000"/>
                        </a:solidFill>
                        <a:latin typeface="Wingdings" pitchFamily="2" charset="2"/>
                        <a:ea typeface="Andale Sans UI"/>
                        <a:cs typeface="Times New Roman"/>
                      </a:endParaRPr>
                    </a:p>
                    <a:p>
                      <a:pPr algn="l">
                        <a:spcAft>
                          <a:spcPts val="0"/>
                        </a:spcAft>
                        <a:tabLst>
                          <a:tab pos="142875" algn="l"/>
                        </a:tabLst>
                      </a:pPr>
                      <a:r>
                        <a:rPr lang="de-DE" sz="1400" kern="50" dirty="0">
                          <a:solidFill>
                            <a:sysClr val="windowText" lastClr="000000"/>
                          </a:solidFill>
                          <a:latin typeface="+mj-lt"/>
                          <a:ea typeface="Wingdings"/>
                          <a:cs typeface="Wingdings"/>
                        </a:rPr>
                        <a:t>hohe Aktivitäts- und</a:t>
                      </a:r>
                      <a:endParaRPr lang="de-DE" sz="1400" kern="50" dirty="0">
                        <a:solidFill>
                          <a:sysClr val="windowText" lastClr="000000"/>
                        </a:solidFill>
                        <a:latin typeface="+mj-lt"/>
                        <a:ea typeface="Andale Sans UI"/>
                        <a:cs typeface="Times New Roman"/>
                      </a:endParaRPr>
                    </a:p>
                    <a:p>
                      <a:pPr algn="l">
                        <a:spcAft>
                          <a:spcPts val="0"/>
                        </a:spcAft>
                        <a:tabLst>
                          <a:tab pos="142875" algn="l"/>
                        </a:tabLst>
                      </a:pPr>
                      <a:r>
                        <a:rPr lang="de-DE" sz="1400" kern="50" dirty="0">
                          <a:solidFill>
                            <a:sysClr val="windowText" lastClr="000000"/>
                          </a:solidFill>
                          <a:latin typeface="+mj-lt"/>
                          <a:ea typeface="Wingdings"/>
                          <a:cs typeface="Wingdings"/>
                        </a:rPr>
                        <a:t>Leistungs-</a:t>
                      </a:r>
                      <a:endParaRPr lang="de-DE" sz="1400" kern="50" dirty="0">
                        <a:solidFill>
                          <a:sysClr val="windowText" lastClr="000000"/>
                        </a:solidFill>
                        <a:latin typeface="+mj-lt"/>
                        <a:ea typeface="Andale Sans UI"/>
                        <a:cs typeface="Times New Roman"/>
                      </a:endParaRPr>
                    </a:p>
                    <a:p>
                      <a:pPr algn="l">
                        <a:spcAft>
                          <a:spcPts val="0"/>
                        </a:spcAft>
                        <a:tabLst>
                          <a:tab pos="142875" algn="l"/>
                        </a:tabLst>
                      </a:pPr>
                      <a:r>
                        <a:rPr lang="de-DE" sz="1400" kern="50" dirty="0" err="1">
                          <a:solidFill>
                            <a:sysClr val="windowText" lastClr="000000"/>
                          </a:solidFill>
                          <a:latin typeface="+mj-lt"/>
                          <a:ea typeface="Wingdings"/>
                          <a:cs typeface="Wingdings"/>
                        </a:rPr>
                        <a:t>bereitschaft</a:t>
                      </a:r>
                      <a:endParaRPr lang="de-DE" sz="1400" kern="50" dirty="0">
                        <a:solidFill>
                          <a:sysClr val="windowText" lastClr="000000"/>
                        </a:solidFill>
                        <a:latin typeface="+mj-lt"/>
                        <a:ea typeface="Andale Sans UI"/>
                        <a:cs typeface="Times New Roman"/>
                      </a:endParaRPr>
                    </a:p>
                  </a:txBody>
                  <a:tcPr marL="46892" marR="4689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400" kern="50" dirty="0">
                          <a:solidFill>
                            <a:sysClr val="windowText" lastClr="000000"/>
                          </a:solidFill>
                          <a:latin typeface="+mj-lt"/>
                          <a:ea typeface="Andale Sans UI"/>
                          <a:cs typeface="Times New Roman"/>
                        </a:rPr>
                        <a:t>Sei immer auf Trab.</a:t>
                      </a:r>
                    </a:p>
                    <a:p>
                      <a:pPr>
                        <a:spcAft>
                          <a:spcPts val="0"/>
                        </a:spcAft>
                      </a:pPr>
                      <a:r>
                        <a:rPr lang="de-DE" sz="1400" kern="50" dirty="0">
                          <a:solidFill>
                            <a:sysClr val="windowText" lastClr="000000"/>
                          </a:solidFill>
                          <a:latin typeface="+mj-lt"/>
                          <a:ea typeface="Andale Sans UI"/>
                          <a:cs typeface="Times New Roman"/>
                        </a:rPr>
                        <a:t>Schau nach vorn.</a:t>
                      </a:r>
                    </a:p>
                    <a:p>
                      <a:pPr>
                        <a:spcAft>
                          <a:spcPts val="0"/>
                        </a:spcAft>
                      </a:pPr>
                      <a:r>
                        <a:rPr lang="de-DE" sz="1400" i="1" kern="50" dirty="0">
                          <a:solidFill>
                            <a:sysClr val="windowText" lastClr="000000"/>
                          </a:solidFill>
                          <a:latin typeface="+mj-lt"/>
                          <a:ea typeface="Andale Sans UI"/>
                          <a:cs typeface="Times New Roman"/>
                        </a:rPr>
                        <a:t>Fehlerquellen sind hoch!</a:t>
                      </a:r>
                      <a:endParaRPr lang="de-DE" sz="1400" kern="50" dirty="0">
                        <a:solidFill>
                          <a:sysClr val="windowText" lastClr="000000"/>
                        </a:solidFill>
                        <a:latin typeface="+mj-lt"/>
                        <a:ea typeface="Andale Sans UI"/>
                        <a:cs typeface="Times New Roman"/>
                      </a:endParaRPr>
                    </a:p>
                  </a:txBody>
                  <a:tcPr marL="46892" marR="4689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400" kern="50" dirty="0">
                          <a:solidFill>
                            <a:sysClr val="windowText" lastClr="000000"/>
                          </a:solidFill>
                          <a:latin typeface="+mj-lt"/>
                          <a:ea typeface="Andale Sans UI"/>
                          <a:cs typeface="Times New Roman"/>
                        </a:rPr>
                        <a:t>Alles muss schnell gemacht werden!</a:t>
                      </a:r>
                    </a:p>
                    <a:p>
                      <a:pPr>
                        <a:spcAft>
                          <a:spcPts val="0"/>
                        </a:spcAft>
                      </a:pPr>
                      <a:r>
                        <a:rPr lang="de-DE" sz="1400" kern="50" dirty="0">
                          <a:solidFill>
                            <a:sysClr val="windowText" lastClr="000000"/>
                          </a:solidFill>
                          <a:latin typeface="+mj-lt"/>
                          <a:ea typeface="Andale Sans UI"/>
                          <a:cs typeface="Times New Roman"/>
                        </a:rPr>
                        <a:t>Es darf nichts verpasst werden.</a:t>
                      </a:r>
                    </a:p>
                  </a:txBody>
                  <a:tcPr marL="46892" marR="46892"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66271">
                <a:tc>
                  <a:txBody>
                    <a:bodyPr/>
                    <a:lstStyle/>
                    <a:p>
                      <a:pPr>
                        <a:spcAft>
                          <a:spcPts val="0"/>
                        </a:spcAft>
                      </a:pPr>
                      <a:r>
                        <a:rPr lang="de-DE" sz="1400" kern="50" dirty="0">
                          <a:solidFill>
                            <a:sysClr val="windowText" lastClr="000000"/>
                          </a:solidFill>
                          <a:latin typeface="+mj-lt"/>
                          <a:ea typeface="Andale Sans UI"/>
                          <a:cs typeface="Times New Roman"/>
                        </a:rPr>
                        <a:t>Streng dich an!</a:t>
                      </a:r>
                    </a:p>
                  </a:txBody>
                  <a:tcPr marL="46892" marR="46892" marT="0" marB="0" anchor="ctr" anchorCtr="1">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de-DE" sz="1800" kern="50" dirty="0">
                          <a:solidFill>
                            <a:sysClr val="windowText" lastClr="000000"/>
                          </a:solidFill>
                          <a:latin typeface="Wingdings" pitchFamily="2" charset="2"/>
                          <a:ea typeface="Wingdings"/>
                          <a:cs typeface="Wingdings"/>
                        </a:rPr>
                        <a:t>J</a:t>
                      </a:r>
                      <a:endParaRPr lang="de-DE" sz="1400" kern="50" dirty="0">
                        <a:solidFill>
                          <a:sysClr val="windowText" lastClr="000000"/>
                        </a:solidFill>
                        <a:latin typeface="Wingdings" pitchFamily="2" charset="2"/>
                        <a:ea typeface="Andale Sans UI"/>
                        <a:cs typeface="Times New Roman"/>
                      </a:endParaRPr>
                    </a:p>
                    <a:p>
                      <a:pPr algn="l">
                        <a:spcAft>
                          <a:spcPts val="0"/>
                        </a:spcAft>
                      </a:pPr>
                      <a:r>
                        <a:rPr lang="de-DE" sz="1400" kern="50" dirty="0">
                          <a:solidFill>
                            <a:sysClr val="windowText" lastClr="000000"/>
                          </a:solidFill>
                          <a:latin typeface="+mj-lt"/>
                          <a:ea typeface="Wingdings"/>
                          <a:cs typeface="Wingdings"/>
                        </a:rPr>
                        <a:t>Durchhalte- </a:t>
                      </a:r>
                      <a:endParaRPr lang="de-DE" sz="1400" kern="50" dirty="0">
                        <a:solidFill>
                          <a:sysClr val="windowText" lastClr="000000"/>
                        </a:solidFill>
                        <a:latin typeface="+mj-lt"/>
                        <a:ea typeface="Andale Sans UI"/>
                        <a:cs typeface="Times New Roman"/>
                      </a:endParaRPr>
                    </a:p>
                    <a:p>
                      <a:pPr algn="l">
                        <a:spcAft>
                          <a:spcPts val="0"/>
                        </a:spcAft>
                      </a:pPr>
                      <a:r>
                        <a:rPr lang="de-DE" sz="1400" kern="50" dirty="0">
                          <a:solidFill>
                            <a:sysClr val="windowText" lastClr="000000"/>
                          </a:solidFill>
                          <a:latin typeface="+mj-lt"/>
                          <a:ea typeface="Wingdings"/>
                          <a:cs typeface="Wingdings"/>
                        </a:rPr>
                        <a:t>und</a:t>
                      </a:r>
                      <a:endParaRPr lang="de-DE" sz="1400" kern="50" dirty="0">
                        <a:solidFill>
                          <a:sysClr val="windowText" lastClr="000000"/>
                        </a:solidFill>
                        <a:latin typeface="+mj-lt"/>
                        <a:ea typeface="Andale Sans UI"/>
                        <a:cs typeface="Times New Roman"/>
                      </a:endParaRPr>
                    </a:p>
                    <a:p>
                      <a:pPr algn="l">
                        <a:spcAft>
                          <a:spcPts val="0"/>
                        </a:spcAft>
                      </a:pPr>
                      <a:r>
                        <a:rPr lang="de-DE" sz="1400" kern="50" dirty="0">
                          <a:solidFill>
                            <a:sysClr val="windowText" lastClr="000000"/>
                          </a:solidFill>
                          <a:latin typeface="+mj-lt"/>
                          <a:ea typeface="Wingdings"/>
                          <a:cs typeface="Wingdings"/>
                        </a:rPr>
                        <a:t>Beharrungs-</a:t>
                      </a:r>
                      <a:endParaRPr lang="de-DE" sz="1400" kern="50" dirty="0">
                        <a:solidFill>
                          <a:sysClr val="windowText" lastClr="000000"/>
                        </a:solidFill>
                        <a:latin typeface="+mj-lt"/>
                        <a:ea typeface="Andale Sans UI"/>
                        <a:cs typeface="Times New Roman"/>
                      </a:endParaRPr>
                    </a:p>
                    <a:p>
                      <a:pPr algn="l">
                        <a:spcAft>
                          <a:spcPts val="0"/>
                        </a:spcAft>
                      </a:pPr>
                      <a:r>
                        <a:rPr lang="de-DE" sz="1400" kern="50" dirty="0">
                          <a:solidFill>
                            <a:sysClr val="windowText" lastClr="000000"/>
                          </a:solidFill>
                          <a:latin typeface="+mj-lt"/>
                          <a:ea typeface="Wingdings"/>
                          <a:cs typeface="Wingdings"/>
                        </a:rPr>
                        <a:t>vermögen</a:t>
                      </a:r>
                      <a:endParaRPr lang="de-DE" sz="1400" kern="50" dirty="0">
                        <a:solidFill>
                          <a:sysClr val="windowText" lastClr="000000"/>
                        </a:solidFill>
                        <a:latin typeface="+mj-lt"/>
                        <a:ea typeface="Andale Sans UI"/>
                        <a:cs typeface="Times New Roman"/>
                      </a:endParaRPr>
                    </a:p>
                  </a:txBody>
                  <a:tcPr marL="46892" marR="4689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400" kern="50" dirty="0">
                          <a:solidFill>
                            <a:sysClr val="windowText" lastClr="000000"/>
                          </a:solidFill>
                          <a:latin typeface="+mj-lt"/>
                          <a:ea typeface="Andale Sans UI"/>
                          <a:cs typeface="Times New Roman"/>
                        </a:rPr>
                        <a:t>Mühe dich ab!</a:t>
                      </a:r>
                    </a:p>
                    <a:p>
                      <a:pPr>
                        <a:spcAft>
                          <a:spcPts val="0"/>
                        </a:spcAft>
                      </a:pPr>
                      <a:r>
                        <a:rPr lang="de-DE" sz="1400" kern="50" dirty="0">
                          <a:solidFill>
                            <a:sysClr val="windowText" lastClr="000000"/>
                          </a:solidFill>
                          <a:latin typeface="+mj-lt"/>
                          <a:ea typeface="Andale Sans UI"/>
                          <a:cs typeface="Times New Roman"/>
                        </a:rPr>
                        <a:t>Nur was schwer ist </a:t>
                      </a:r>
                      <a:r>
                        <a:rPr lang="de-DE" sz="1400" kern="50" dirty="0" err="1">
                          <a:solidFill>
                            <a:sysClr val="windowText" lastClr="000000"/>
                          </a:solidFill>
                          <a:latin typeface="+mj-lt"/>
                          <a:ea typeface="Andale Sans UI"/>
                          <a:cs typeface="Times New Roman"/>
                        </a:rPr>
                        <a:t>ist</a:t>
                      </a:r>
                      <a:r>
                        <a:rPr lang="de-DE" sz="1400" kern="50" dirty="0">
                          <a:solidFill>
                            <a:sysClr val="windowText" lastClr="000000"/>
                          </a:solidFill>
                          <a:latin typeface="+mj-lt"/>
                          <a:ea typeface="Andale Sans UI"/>
                          <a:cs typeface="Times New Roman"/>
                        </a:rPr>
                        <a:t> wertvoll.</a:t>
                      </a:r>
                    </a:p>
                  </a:txBody>
                  <a:tcPr marL="46892" marR="4689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400" kern="50" dirty="0">
                          <a:solidFill>
                            <a:sysClr val="windowText" lastClr="000000"/>
                          </a:solidFill>
                          <a:latin typeface="+mj-lt"/>
                          <a:ea typeface="Andale Sans UI"/>
                          <a:cs typeface="Times New Roman"/>
                        </a:rPr>
                        <a:t>Nur größte Anstrengung kann Erfolg sichern.</a:t>
                      </a:r>
                    </a:p>
                  </a:txBody>
                  <a:tcPr marL="46892" marR="46892"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23622">
                <a:tc>
                  <a:txBody>
                    <a:bodyPr/>
                    <a:lstStyle/>
                    <a:p>
                      <a:pPr>
                        <a:spcAft>
                          <a:spcPts val="0"/>
                        </a:spcAft>
                      </a:pPr>
                      <a:r>
                        <a:rPr lang="de-DE" sz="1400" kern="50" dirty="0">
                          <a:solidFill>
                            <a:sysClr val="windowText" lastClr="000000"/>
                          </a:solidFill>
                          <a:latin typeface="+mj-lt"/>
                          <a:ea typeface="Andale Sans UI"/>
                          <a:cs typeface="Times New Roman"/>
                        </a:rPr>
                        <a:t>Mach es allen recht!</a:t>
                      </a:r>
                    </a:p>
                    <a:p>
                      <a:pPr>
                        <a:spcAft>
                          <a:spcPts val="0"/>
                        </a:spcAft>
                      </a:pPr>
                      <a:r>
                        <a:rPr lang="de-DE" sz="1400" kern="50" dirty="0">
                          <a:solidFill>
                            <a:sysClr val="windowText" lastClr="000000"/>
                          </a:solidFill>
                          <a:latin typeface="+mj-lt"/>
                          <a:ea typeface="Andale Sans UI"/>
                          <a:cs typeface="Times New Roman"/>
                        </a:rPr>
                        <a:t>Sei gefällig!</a:t>
                      </a:r>
                    </a:p>
                  </a:txBody>
                  <a:tcPr marL="46892" marR="46892" marT="0" marB="0" anchor="ctr" anchorCtr="1">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de-DE" sz="1800" kern="50" dirty="0">
                          <a:solidFill>
                            <a:sysClr val="windowText" lastClr="000000"/>
                          </a:solidFill>
                          <a:latin typeface="Wingdings" pitchFamily="2" charset="2"/>
                          <a:ea typeface="Wingdings"/>
                          <a:cs typeface="Wingdings"/>
                        </a:rPr>
                        <a:t>J</a:t>
                      </a:r>
                      <a:endParaRPr lang="de-DE" sz="1400" kern="50" dirty="0">
                        <a:solidFill>
                          <a:sysClr val="windowText" lastClr="000000"/>
                        </a:solidFill>
                        <a:latin typeface="Wingdings" pitchFamily="2" charset="2"/>
                        <a:ea typeface="Andale Sans UI"/>
                        <a:cs typeface="Times New Roman"/>
                      </a:endParaRPr>
                    </a:p>
                    <a:p>
                      <a:pPr algn="l">
                        <a:spcAft>
                          <a:spcPts val="0"/>
                        </a:spcAft>
                      </a:pPr>
                      <a:r>
                        <a:rPr lang="de-DE" sz="1400" kern="50" dirty="0">
                          <a:solidFill>
                            <a:sysClr val="windowText" lastClr="000000"/>
                          </a:solidFill>
                          <a:latin typeface="+mj-lt"/>
                          <a:ea typeface="Wingdings"/>
                          <a:cs typeface="Wingdings"/>
                        </a:rPr>
                        <a:t>sensibel und</a:t>
                      </a:r>
                      <a:endParaRPr lang="de-DE" sz="1400" kern="50" dirty="0">
                        <a:solidFill>
                          <a:sysClr val="windowText" lastClr="000000"/>
                        </a:solidFill>
                        <a:latin typeface="+mj-lt"/>
                        <a:ea typeface="Andale Sans UI"/>
                        <a:cs typeface="Times New Roman"/>
                      </a:endParaRPr>
                    </a:p>
                    <a:p>
                      <a:pPr algn="l">
                        <a:spcAft>
                          <a:spcPts val="0"/>
                        </a:spcAft>
                      </a:pPr>
                      <a:r>
                        <a:rPr lang="de-DE" sz="1400" kern="50" dirty="0">
                          <a:solidFill>
                            <a:sysClr val="windowText" lastClr="000000"/>
                          </a:solidFill>
                          <a:latin typeface="+mj-lt"/>
                          <a:ea typeface="Wingdings"/>
                          <a:cs typeface="Wingdings"/>
                        </a:rPr>
                        <a:t>achtsam</a:t>
                      </a:r>
                      <a:endParaRPr lang="de-DE" sz="1400" kern="50" dirty="0">
                        <a:solidFill>
                          <a:sysClr val="windowText" lastClr="000000"/>
                        </a:solidFill>
                        <a:latin typeface="+mj-lt"/>
                        <a:ea typeface="Andale Sans UI"/>
                        <a:cs typeface="Times New Roman"/>
                      </a:endParaRPr>
                    </a:p>
                  </a:txBody>
                  <a:tcPr marL="46892" marR="4689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400" kern="50" dirty="0">
                          <a:solidFill>
                            <a:sysClr val="windowText" lastClr="000000"/>
                          </a:solidFill>
                          <a:latin typeface="+mj-lt"/>
                          <a:ea typeface="Andale Sans UI"/>
                          <a:cs typeface="Times New Roman"/>
                        </a:rPr>
                        <a:t>Sei immer nett und gefällig!</a:t>
                      </a:r>
                    </a:p>
                    <a:p>
                      <a:pPr>
                        <a:spcAft>
                          <a:spcPts val="0"/>
                        </a:spcAft>
                      </a:pPr>
                      <a:r>
                        <a:rPr lang="de-DE" sz="1400" kern="50" dirty="0">
                          <a:solidFill>
                            <a:sysClr val="windowText" lastClr="000000"/>
                          </a:solidFill>
                          <a:latin typeface="+mj-lt"/>
                          <a:ea typeface="Andale Sans UI"/>
                          <a:cs typeface="Times New Roman"/>
                        </a:rPr>
                        <a:t>Denk wenig an dich!</a:t>
                      </a:r>
                    </a:p>
                    <a:p>
                      <a:pPr>
                        <a:spcAft>
                          <a:spcPts val="0"/>
                        </a:spcAft>
                      </a:pPr>
                      <a:r>
                        <a:rPr lang="de-DE" sz="1400" kern="50" dirty="0">
                          <a:solidFill>
                            <a:sysClr val="windowText" lastClr="000000"/>
                          </a:solidFill>
                          <a:latin typeface="+mj-lt"/>
                          <a:ea typeface="Andale Sans UI"/>
                          <a:cs typeface="Times New Roman"/>
                        </a:rPr>
                        <a:t>Du bist für Harmonie verantwortlich.</a:t>
                      </a:r>
                    </a:p>
                  </a:txBody>
                  <a:tcPr marL="46892" marR="4689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400" kern="50" dirty="0">
                          <a:solidFill>
                            <a:sysClr val="windowText" lastClr="000000"/>
                          </a:solidFill>
                          <a:latin typeface="+mj-lt"/>
                          <a:ea typeface="Andale Sans UI"/>
                          <a:cs typeface="Times New Roman"/>
                        </a:rPr>
                        <a:t>Nur wenn man es allen recht macht, bekommt man </a:t>
                      </a:r>
                    </a:p>
                    <a:p>
                      <a:pPr>
                        <a:spcAft>
                          <a:spcPts val="0"/>
                        </a:spcAft>
                      </a:pPr>
                      <a:r>
                        <a:rPr lang="de-DE" sz="1400" kern="50" dirty="0">
                          <a:solidFill>
                            <a:sysClr val="windowText" lastClr="000000"/>
                          </a:solidFill>
                          <a:latin typeface="+mj-lt"/>
                          <a:ea typeface="Andale Sans UI"/>
                          <a:cs typeface="Times New Roman"/>
                        </a:rPr>
                        <a:t>Zuwendung.</a:t>
                      </a:r>
                    </a:p>
                    <a:p>
                      <a:pPr>
                        <a:spcAft>
                          <a:spcPts val="0"/>
                        </a:spcAft>
                      </a:pPr>
                      <a:r>
                        <a:rPr lang="de-DE" sz="1400" kern="50" dirty="0">
                          <a:solidFill>
                            <a:sysClr val="windowText" lastClr="000000"/>
                          </a:solidFill>
                          <a:latin typeface="+mj-lt"/>
                          <a:ea typeface="Andale Sans UI"/>
                          <a:cs typeface="Times New Roman"/>
                        </a:rPr>
                        <a:t>Deshalb darf man nie</a:t>
                      </a:r>
                    </a:p>
                    <a:p>
                      <a:pPr>
                        <a:spcAft>
                          <a:spcPts val="0"/>
                        </a:spcAft>
                      </a:pPr>
                      <a:r>
                        <a:rPr lang="de-DE" sz="1400" kern="50" dirty="0">
                          <a:solidFill>
                            <a:sysClr val="windowText" lastClr="000000"/>
                          </a:solidFill>
                          <a:latin typeface="+mj-lt"/>
                          <a:ea typeface="Andale Sans UI"/>
                          <a:cs typeface="Times New Roman"/>
                        </a:rPr>
                        <a:t>NEIN sagen.</a:t>
                      </a:r>
                    </a:p>
                  </a:txBody>
                  <a:tcPr marL="46892" marR="46892"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7" name="Rechteck 6"/>
          <p:cNvSpPr/>
          <p:nvPr/>
        </p:nvSpPr>
        <p:spPr>
          <a:xfrm>
            <a:off x="3890724" y="6525376"/>
            <a:ext cx="1362552" cy="288000"/>
          </a:xfrm>
          <a:prstGeom prst="rect">
            <a:avLst/>
          </a:prstGeom>
        </p:spPr>
        <p:txBody>
          <a:bodyPr wrap="none">
            <a:spAutoFit/>
          </a:bodyPr>
          <a:lstStyle/>
          <a:p>
            <a:r>
              <a:rPr lang="de-DE" sz="1200" dirty="0">
                <a:solidFill>
                  <a:sysClr val="windowText" lastClr="000000"/>
                </a:solidFill>
              </a:rPr>
              <a:t>Petra C. Erdmann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467544" y="1556792"/>
            <a:ext cx="8532000" cy="5400600"/>
          </a:xfrm>
          <a:prstGeom prst="rect">
            <a:avLst/>
          </a:prstGeom>
          <a:blipFill dpi="0" rotWithShape="1">
            <a:blip r:embed="rId3" cstate="print">
              <a:alphaModFix amt="8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5" name="Tabelle 4"/>
          <p:cNvGraphicFramePr>
            <a:graphicFrameLocks noGrp="1"/>
          </p:cNvGraphicFramePr>
          <p:nvPr/>
        </p:nvGraphicFramePr>
        <p:xfrm>
          <a:off x="467544" y="1565185"/>
          <a:ext cx="8280920" cy="4600119"/>
        </p:xfrm>
        <a:graphic>
          <a:graphicData uri="http://schemas.openxmlformats.org/drawingml/2006/table">
            <a:tbl>
              <a:tblPr/>
              <a:tblGrid>
                <a:gridCol w="2088232">
                  <a:extLst>
                    <a:ext uri="{9D8B030D-6E8A-4147-A177-3AD203B41FA5}">
                      <a16:colId xmlns:a16="http://schemas.microsoft.com/office/drawing/2014/main" val="20000"/>
                    </a:ext>
                  </a:extLst>
                </a:gridCol>
                <a:gridCol w="6192688">
                  <a:extLst>
                    <a:ext uri="{9D8B030D-6E8A-4147-A177-3AD203B41FA5}">
                      <a16:colId xmlns:a16="http://schemas.microsoft.com/office/drawing/2014/main" val="20001"/>
                    </a:ext>
                  </a:extLst>
                </a:gridCol>
              </a:tblGrid>
              <a:tr h="858462">
                <a:tc>
                  <a:txBody>
                    <a:bodyPr/>
                    <a:lstStyle/>
                    <a:p>
                      <a:pPr>
                        <a:spcAft>
                          <a:spcPts val="0"/>
                        </a:spcAft>
                      </a:pPr>
                      <a:r>
                        <a:rPr lang="de-DE" sz="1800" kern="50" dirty="0">
                          <a:solidFill>
                            <a:sysClr val="windowText" lastClr="000000"/>
                          </a:solidFill>
                          <a:latin typeface="+mj-lt"/>
                          <a:ea typeface="Andale Sans UI"/>
                          <a:cs typeface="Times New Roman"/>
                        </a:rPr>
                        <a:t>Sei stark!</a:t>
                      </a:r>
                    </a:p>
                  </a:txBody>
                  <a:tcPr marL="34784" marR="34784" marT="34784" marB="3478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800" kern="50" dirty="0">
                          <a:solidFill>
                            <a:sysClr val="windowText" lastClr="000000"/>
                          </a:solidFill>
                          <a:latin typeface="+mj-lt"/>
                          <a:ea typeface="Andale Sans UI"/>
                          <a:cs typeface="Times New Roman"/>
                        </a:rPr>
                        <a:t>Du darfst dir helfen lassen.</a:t>
                      </a:r>
                    </a:p>
                    <a:p>
                      <a:pPr>
                        <a:spcAft>
                          <a:spcPts val="0"/>
                        </a:spcAft>
                      </a:pPr>
                      <a:r>
                        <a:rPr lang="de-DE" sz="1800" kern="50" dirty="0">
                          <a:solidFill>
                            <a:sysClr val="windowText" lastClr="000000"/>
                          </a:solidFill>
                          <a:latin typeface="+mj-lt"/>
                          <a:ea typeface="Andale Sans UI"/>
                          <a:cs typeface="Times New Roman"/>
                        </a:rPr>
                        <a:t>Du darfst um Hilfe bitten.</a:t>
                      </a:r>
                    </a:p>
                    <a:p>
                      <a:pPr>
                        <a:spcAft>
                          <a:spcPts val="0"/>
                        </a:spcAft>
                      </a:pPr>
                      <a:r>
                        <a:rPr lang="de-DE" sz="1800" kern="50" dirty="0">
                          <a:solidFill>
                            <a:sysClr val="windowText" lastClr="000000"/>
                          </a:solidFill>
                          <a:latin typeface="+mj-lt"/>
                          <a:ea typeface="Andale Sans UI"/>
                          <a:cs typeface="Times New Roman"/>
                        </a:rPr>
                        <a:t>Du darfst Gefühle zeigen. </a:t>
                      </a:r>
                    </a:p>
                  </a:txBody>
                  <a:tcPr marL="34784" marR="34784" marT="34784" marB="3478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58462">
                <a:tc>
                  <a:txBody>
                    <a:bodyPr/>
                    <a:lstStyle/>
                    <a:p>
                      <a:pPr>
                        <a:spcAft>
                          <a:spcPts val="0"/>
                        </a:spcAft>
                      </a:pPr>
                      <a:r>
                        <a:rPr lang="de-DE" sz="1800" kern="50" dirty="0">
                          <a:solidFill>
                            <a:sysClr val="windowText" lastClr="000000"/>
                          </a:solidFill>
                          <a:latin typeface="+mj-lt"/>
                          <a:ea typeface="Andale Sans UI"/>
                          <a:cs typeface="Times New Roman"/>
                        </a:rPr>
                        <a:t>Sei perfekt!</a:t>
                      </a:r>
                    </a:p>
                  </a:txBody>
                  <a:tcPr marL="34784" marR="34784" marT="34784" marB="3478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800" kern="50" dirty="0">
                          <a:solidFill>
                            <a:sysClr val="windowText" lastClr="000000"/>
                          </a:solidFill>
                          <a:latin typeface="+mj-lt"/>
                          <a:ea typeface="Andale Sans UI"/>
                          <a:cs typeface="Times New Roman"/>
                        </a:rPr>
                        <a:t>Du darfst Fehler machen.</a:t>
                      </a:r>
                    </a:p>
                    <a:p>
                      <a:pPr>
                        <a:spcAft>
                          <a:spcPts val="0"/>
                        </a:spcAft>
                      </a:pPr>
                      <a:r>
                        <a:rPr lang="de-DE" sz="1800" kern="50" dirty="0">
                          <a:solidFill>
                            <a:sysClr val="windowText" lastClr="000000"/>
                          </a:solidFill>
                          <a:latin typeface="+mj-lt"/>
                          <a:ea typeface="Andale Sans UI"/>
                          <a:cs typeface="Times New Roman"/>
                        </a:rPr>
                        <a:t>Wenn du dein Bestes gibst, reicht das.</a:t>
                      </a:r>
                    </a:p>
                    <a:p>
                      <a:pPr>
                        <a:spcAft>
                          <a:spcPts val="0"/>
                        </a:spcAft>
                      </a:pPr>
                      <a:r>
                        <a:rPr lang="de-DE" sz="1800" kern="50" dirty="0">
                          <a:solidFill>
                            <a:sysClr val="windowText" lastClr="000000"/>
                          </a:solidFill>
                          <a:latin typeface="+mj-lt"/>
                          <a:ea typeface="Andale Sans UI"/>
                          <a:cs typeface="Times New Roman"/>
                        </a:rPr>
                        <a:t>So wie du bist, bist du gut genug.</a:t>
                      </a:r>
                    </a:p>
                  </a:txBody>
                  <a:tcPr marL="34784" marR="34784" marT="34784" marB="3478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89862">
                <a:tc>
                  <a:txBody>
                    <a:bodyPr/>
                    <a:lstStyle/>
                    <a:p>
                      <a:pPr>
                        <a:spcAft>
                          <a:spcPts val="0"/>
                        </a:spcAft>
                      </a:pPr>
                      <a:r>
                        <a:rPr lang="de-DE" sz="1800" kern="50">
                          <a:solidFill>
                            <a:sysClr val="windowText" lastClr="000000"/>
                          </a:solidFill>
                          <a:latin typeface="+mj-lt"/>
                          <a:ea typeface="Andale Sans UI"/>
                          <a:cs typeface="Times New Roman"/>
                        </a:rPr>
                        <a:t>Sei schell!</a:t>
                      </a:r>
                    </a:p>
                  </a:txBody>
                  <a:tcPr marL="34784" marR="34784" marT="34784" marB="3478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800" kern="50" dirty="0">
                          <a:solidFill>
                            <a:sysClr val="windowText" lastClr="000000"/>
                          </a:solidFill>
                          <a:latin typeface="+mj-lt"/>
                          <a:ea typeface="Andale Sans UI"/>
                          <a:cs typeface="Times New Roman"/>
                        </a:rPr>
                        <a:t>Du darfst dir Zeit für dich nehmen!</a:t>
                      </a:r>
                    </a:p>
                    <a:p>
                      <a:pPr>
                        <a:spcAft>
                          <a:spcPts val="0"/>
                        </a:spcAft>
                      </a:pPr>
                      <a:r>
                        <a:rPr lang="de-DE" sz="1800" kern="50" dirty="0">
                          <a:solidFill>
                            <a:sysClr val="windowText" lastClr="000000"/>
                          </a:solidFill>
                          <a:latin typeface="+mj-lt"/>
                          <a:ea typeface="Andale Sans UI"/>
                          <a:cs typeface="Times New Roman"/>
                        </a:rPr>
                        <a:t>Mache eins nach dem anderen.</a:t>
                      </a:r>
                    </a:p>
                    <a:p>
                      <a:pPr>
                        <a:spcAft>
                          <a:spcPts val="0"/>
                        </a:spcAft>
                      </a:pPr>
                      <a:r>
                        <a:rPr lang="de-DE" sz="1800" kern="50" dirty="0">
                          <a:solidFill>
                            <a:sysClr val="windowText" lastClr="000000"/>
                          </a:solidFill>
                          <a:latin typeface="+mj-lt"/>
                          <a:ea typeface="Andale Sans UI"/>
                          <a:cs typeface="Times New Roman"/>
                        </a:rPr>
                        <a:t>Nimm dir Zeit und suche nach deinem natürlichen Rhythmus.</a:t>
                      </a:r>
                    </a:p>
                  </a:txBody>
                  <a:tcPr marL="34784" marR="34784" marT="34784" marB="3478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78737">
                <a:tc>
                  <a:txBody>
                    <a:bodyPr/>
                    <a:lstStyle/>
                    <a:p>
                      <a:pPr>
                        <a:spcAft>
                          <a:spcPts val="0"/>
                        </a:spcAft>
                      </a:pPr>
                      <a:r>
                        <a:rPr lang="de-DE" sz="1800" kern="50">
                          <a:solidFill>
                            <a:sysClr val="windowText" lastClr="000000"/>
                          </a:solidFill>
                          <a:latin typeface="+mj-lt"/>
                          <a:ea typeface="Andale Sans UI"/>
                          <a:cs typeface="Times New Roman"/>
                        </a:rPr>
                        <a:t>Streng dich an!</a:t>
                      </a:r>
                    </a:p>
                  </a:txBody>
                  <a:tcPr marL="34784" marR="34784" marT="34784" marB="3478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800" kern="50" dirty="0">
                          <a:solidFill>
                            <a:sysClr val="windowText" lastClr="000000"/>
                          </a:solidFill>
                          <a:latin typeface="+mj-lt"/>
                          <a:ea typeface="Andale Sans UI"/>
                          <a:cs typeface="Times New Roman"/>
                        </a:rPr>
                        <a:t>Du darfst an deine Aufgaben gelassen und freudvoll herangehen.</a:t>
                      </a:r>
                    </a:p>
                    <a:p>
                      <a:pPr>
                        <a:spcAft>
                          <a:spcPts val="0"/>
                        </a:spcAft>
                      </a:pPr>
                      <a:r>
                        <a:rPr lang="de-DE" sz="1800" kern="50" dirty="0">
                          <a:solidFill>
                            <a:sysClr val="windowText" lastClr="000000"/>
                          </a:solidFill>
                          <a:latin typeface="+mj-lt"/>
                          <a:ea typeface="Andale Sans UI"/>
                          <a:cs typeface="Times New Roman"/>
                        </a:rPr>
                        <a:t>Du darfst das, was du tun willst, mit leichter Hand tun.</a:t>
                      </a:r>
                    </a:p>
                  </a:txBody>
                  <a:tcPr marL="34784" marR="34784" marT="34784" marB="3478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43798">
                <a:tc>
                  <a:txBody>
                    <a:bodyPr/>
                    <a:lstStyle/>
                    <a:p>
                      <a:pPr>
                        <a:spcAft>
                          <a:spcPts val="0"/>
                        </a:spcAft>
                      </a:pPr>
                      <a:r>
                        <a:rPr lang="de-DE" sz="1800" kern="50" dirty="0">
                          <a:solidFill>
                            <a:sysClr val="windowText" lastClr="000000"/>
                          </a:solidFill>
                          <a:latin typeface="+mj-lt"/>
                          <a:ea typeface="Andale Sans UI"/>
                          <a:cs typeface="Times New Roman"/>
                        </a:rPr>
                        <a:t>Sei gefällig!</a:t>
                      </a:r>
                    </a:p>
                  </a:txBody>
                  <a:tcPr marL="34784" marR="34784" marT="34784" marB="3478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800" kern="50" dirty="0">
                          <a:solidFill>
                            <a:sysClr val="windowText" lastClr="000000"/>
                          </a:solidFill>
                          <a:latin typeface="+mj-lt"/>
                          <a:ea typeface="Andale Sans UI"/>
                          <a:cs typeface="Times New Roman"/>
                        </a:rPr>
                        <a:t>Du darfst dich um deine Wünsche und Bedürfnisse kümmern.</a:t>
                      </a:r>
                    </a:p>
                    <a:p>
                      <a:pPr>
                        <a:spcAft>
                          <a:spcPts val="0"/>
                        </a:spcAft>
                      </a:pPr>
                      <a:r>
                        <a:rPr lang="de-DE" sz="1800" kern="50" dirty="0">
                          <a:solidFill>
                            <a:sysClr val="windowText" lastClr="000000"/>
                          </a:solidFill>
                          <a:latin typeface="+mj-lt"/>
                          <a:ea typeface="Andale Sans UI"/>
                          <a:cs typeface="Times New Roman"/>
                        </a:rPr>
                        <a:t>Du darfst dich wichtig nehmen.</a:t>
                      </a:r>
                    </a:p>
                    <a:p>
                      <a:pPr>
                        <a:spcAft>
                          <a:spcPts val="0"/>
                        </a:spcAft>
                      </a:pPr>
                      <a:r>
                        <a:rPr lang="de-DE" sz="1800" kern="50" dirty="0">
                          <a:solidFill>
                            <a:sysClr val="windowText" lastClr="000000"/>
                          </a:solidFill>
                          <a:latin typeface="+mj-lt"/>
                          <a:ea typeface="Andale Sans UI"/>
                          <a:cs typeface="Times New Roman"/>
                        </a:rPr>
                        <a:t>Du darfst auf dich selbst Rücksicht nehmen.</a:t>
                      </a:r>
                    </a:p>
                    <a:p>
                      <a:pPr>
                        <a:spcAft>
                          <a:spcPts val="0"/>
                        </a:spcAft>
                      </a:pPr>
                      <a:r>
                        <a:rPr lang="de-DE" sz="1800" kern="50" dirty="0">
                          <a:solidFill>
                            <a:sysClr val="windowText" lastClr="000000"/>
                          </a:solidFill>
                          <a:latin typeface="+mj-lt"/>
                          <a:ea typeface="Andale Sans UI"/>
                          <a:cs typeface="Times New Roman"/>
                        </a:rPr>
                        <a:t>Du bist nicht verantwortlich für alles und jeden.</a:t>
                      </a:r>
                    </a:p>
                  </a:txBody>
                  <a:tcPr marL="34784" marR="34784" marT="34784" marB="3478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Rechteck 3"/>
          <p:cNvSpPr/>
          <p:nvPr/>
        </p:nvSpPr>
        <p:spPr>
          <a:xfrm>
            <a:off x="7038000" y="836712"/>
            <a:ext cx="1764000" cy="477054"/>
          </a:xfrm>
          <a:prstGeom prst="rect">
            <a:avLst/>
          </a:prstGeom>
        </p:spPr>
        <p:txBody>
          <a:bodyPr wrap="none">
            <a:spAutoFit/>
          </a:bodyPr>
          <a:lstStyle/>
          <a:p>
            <a:r>
              <a:rPr lang="de-DE" sz="2500" b="1" u="sng" dirty="0">
                <a:solidFill>
                  <a:sysClr val="windowText" lastClr="000000"/>
                </a:solidFill>
                <a:effectLst>
                  <a:outerShdw blurRad="38100" dist="38100" dir="2700000" algn="tl">
                    <a:srgbClr val="000000">
                      <a:alpha val="43137"/>
                    </a:srgbClr>
                  </a:outerShdw>
                </a:effectLst>
                <a:latin typeface="+mj-lt"/>
                <a:ea typeface="+mj-ea"/>
                <a:cs typeface="+mj-cs"/>
              </a:rPr>
              <a:t>Die </a:t>
            </a:r>
            <a:r>
              <a:rPr lang="de-DE" sz="2500" b="1" u="sng" dirty="0" err="1">
                <a:solidFill>
                  <a:sysClr val="windowText" lastClr="000000"/>
                </a:solidFill>
                <a:effectLst>
                  <a:outerShdw blurRad="38100" dist="38100" dir="2700000" algn="tl">
                    <a:srgbClr val="000000">
                      <a:alpha val="43137"/>
                    </a:srgbClr>
                  </a:outerShdw>
                </a:effectLst>
                <a:latin typeface="+mj-lt"/>
                <a:ea typeface="+mj-ea"/>
                <a:cs typeface="+mj-cs"/>
              </a:rPr>
              <a:t>Erlauber</a:t>
            </a:r>
            <a:endParaRPr lang="de-DE" sz="2500" b="1" u="sng" dirty="0">
              <a:solidFill>
                <a:sysClr val="windowText" lastClr="000000"/>
              </a:solidFill>
              <a:effectLst>
                <a:outerShdw blurRad="38100" dist="38100" dir="2700000" algn="tl">
                  <a:srgbClr val="000000">
                    <a:alpha val="43137"/>
                  </a:srgbClr>
                </a:outerShdw>
              </a:effectLst>
              <a:latin typeface="+mj-lt"/>
              <a:ea typeface="+mj-ea"/>
              <a:cs typeface="+mj-cs"/>
            </a:endParaRPr>
          </a:p>
        </p:txBody>
      </p:sp>
      <p:sp>
        <p:nvSpPr>
          <p:cNvPr id="6" name="Rechteck 5"/>
          <p:cNvSpPr/>
          <p:nvPr/>
        </p:nvSpPr>
        <p:spPr>
          <a:xfrm>
            <a:off x="3890724" y="6525376"/>
            <a:ext cx="1362552" cy="288000"/>
          </a:xfrm>
          <a:prstGeom prst="rect">
            <a:avLst/>
          </a:prstGeom>
        </p:spPr>
        <p:txBody>
          <a:bodyPr wrap="none">
            <a:spAutoFit/>
          </a:bodyPr>
          <a:lstStyle/>
          <a:p>
            <a:r>
              <a:rPr lang="de-DE" sz="1200" dirty="0">
                <a:solidFill>
                  <a:sysClr val="windowText" lastClr="000000"/>
                </a:solidFill>
              </a:rPr>
              <a:t>Petra C. Erdmann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395536" y="836712"/>
            <a:ext cx="3816424" cy="648072"/>
          </a:xfrm>
        </p:spPr>
        <p:txBody>
          <a:bodyPr vert="horz" lIns="0" rIns="0" bIns="0" anchor="t" anchorCtr="0">
            <a:normAutofit/>
          </a:bodyPr>
          <a:lstStyle/>
          <a:p>
            <a:r>
              <a:rPr lang="de-DE" sz="2400" b="1" u="sng" dirty="0">
                <a:solidFill>
                  <a:sysClr val="windowText" lastClr="000000"/>
                </a:solidFill>
                <a:effectLst>
                  <a:outerShdw blurRad="38100" dist="38100" dir="2700000" algn="tl">
                    <a:srgbClr val="000000">
                      <a:alpha val="43137"/>
                    </a:srgbClr>
                  </a:outerShdw>
                </a:effectLst>
              </a:rPr>
              <a:t>Die Kunst der kleinen Schritte</a:t>
            </a:r>
          </a:p>
        </p:txBody>
      </p:sp>
      <p:sp>
        <p:nvSpPr>
          <p:cNvPr id="29698" name="Rectangle 2"/>
          <p:cNvSpPr>
            <a:spLocks noChangeArrowheads="1"/>
          </p:cNvSpPr>
          <p:nvPr/>
        </p:nvSpPr>
        <p:spPr bwMode="auto">
          <a:xfrm>
            <a:off x="323528" y="1268760"/>
            <a:ext cx="6408712"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de-DE" sz="2200" dirty="0">
                <a:solidFill>
                  <a:sysClr val="windowText" lastClr="000000"/>
                </a:solidFill>
                <a:latin typeface="+mj-lt"/>
              </a:rPr>
              <a:t>Gebetstext (Auszug) von Antoine de Saint-Exupery </a:t>
            </a:r>
          </a:p>
        </p:txBody>
      </p:sp>
      <p:sp>
        <p:nvSpPr>
          <p:cNvPr id="29700" name="Rectangle 4"/>
          <p:cNvSpPr>
            <a:spLocks noChangeArrowheads="1"/>
          </p:cNvSpPr>
          <p:nvPr/>
        </p:nvSpPr>
        <p:spPr bwMode="auto">
          <a:xfrm>
            <a:off x="1835696" y="3718193"/>
            <a:ext cx="5472608"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de-DE" sz="2200" dirty="0">
                <a:solidFill>
                  <a:sysClr val="windowText" lastClr="000000"/>
                </a:solidFill>
                <a:latin typeface="+mj-lt"/>
              </a:rPr>
              <a:t>Lehre mich die Kunst der kleinen Schritte.</a:t>
            </a:r>
          </a:p>
        </p:txBody>
      </p:sp>
      <p:sp>
        <p:nvSpPr>
          <p:cNvPr id="10" name="Rechteck 9"/>
          <p:cNvSpPr/>
          <p:nvPr/>
        </p:nvSpPr>
        <p:spPr>
          <a:xfrm>
            <a:off x="3890724" y="6525376"/>
            <a:ext cx="1362552" cy="288000"/>
          </a:xfrm>
          <a:prstGeom prst="rect">
            <a:avLst/>
          </a:prstGeom>
        </p:spPr>
        <p:txBody>
          <a:bodyPr wrap="none">
            <a:spAutoFit/>
          </a:bodyPr>
          <a:lstStyle/>
          <a:p>
            <a:r>
              <a:rPr lang="de-DE" sz="1200" dirty="0">
                <a:solidFill>
                  <a:sysClr val="windowText" lastClr="000000"/>
                </a:solidFill>
              </a:rPr>
              <a:t>Petra C. Erdmann</a:t>
            </a:r>
          </a:p>
        </p:txBody>
      </p:sp>
      <p:pic>
        <p:nvPicPr>
          <p:cNvPr id="1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028384" y="620688"/>
            <a:ext cx="720080" cy="73431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0-#ppt_h/2"/>
                                          </p:val>
                                        </p:tav>
                                        <p:tav tm="100000">
                                          <p:val>
                                            <p:strVal val="#ppt_y"/>
                                          </p:val>
                                        </p:tav>
                                      </p:tavLst>
                                    </p:anim>
                                  </p:childTnLst>
                                </p:cTn>
                              </p:par>
                              <p:par>
                                <p:cTn id="9" presetID="3" presetClass="entr" presetSubtype="5"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vertical)">
                                      <p:cBhvr>
                                        <p:cTn id="11" dur="2000"/>
                                        <p:tgtEl>
                                          <p:spTgt spid="11"/>
                                        </p:tgtEl>
                                      </p:cBhvr>
                                    </p:animEffect>
                                  </p:childTnLst>
                                </p:cTn>
                              </p:par>
                              <p:par>
                                <p:cTn id="12" presetID="2" presetClass="entr" presetSubtype="9" fill="hold" grpId="0" nodeType="withEffect">
                                  <p:stCondLst>
                                    <p:cond delay="0"/>
                                  </p:stCondLst>
                                  <p:childTnLst>
                                    <p:set>
                                      <p:cBhvr>
                                        <p:cTn id="13" dur="1" fill="hold">
                                          <p:stCondLst>
                                            <p:cond delay="0"/>
                                          </p:stCondLst>
                                        </p:cTn>
                                        <p:tgtEl>
                                          <p:spTgt spid="29698"/>
                                        </p:tgtEl>
                                        <p:attrNameLst>
                                          <p:attrName>style.visibility</p:attrName>
                                        </p:attrNameLst>
                                      </p:cBhvr>
                                      <p:to>
                                        <p:strVal val="visible"/>
                                      </p:to>
                                    </p:set>
                                    <p:anim calcmode="lin" valueType="num">
                                      <p:cBhvr additive="base">
                                        <p:cTn id="14" dur="2000" fill="hold"/>
                                        <p:tgtEl>
                                          <p:spTgt spid="29698"/>
                                        </p:tgtEl>
                                        <p:attrNameLst>
                                          <p:attrName>ppt_x</p:attrName>
                                        </p:attrNameLst>
                                      </p:cBhvr>
                                      <p:tavLst>
                                        <p:tav tm="0">
                                          <p:val>
                                            <p:strVal val="0-#ppt_w/2"/>
                                          </p:val>
                                        </p:tav>
                                        <p:tav tm="100000">
                                          <p:val>
                                            <p:strVal val="#ppt_x"/>
                                          </p:val>
                                        </p:tav>
                                      </p:tavLst>
                                    </p:anim>
                                    <p:anim calcmode="lin" valueType="num">
                                      <p:cBhvr additive="base">
                                        <p:cTn id="15" dur="2000" fill="hold"/>
                                        <p:tgtEl>
                                          <p:spTgt spid="29698"/>
                                        </p:tgtEl>
                                        <p:attrNameLst>
                                          <p:attrName>ppt_y</p:attrName>
                                        </p:attrNameLst>
                                      </p:cBhvr>
                                      <p:tavLst>
                                        <p:tav tm="0">
                                          <p:val>
                                            <p:strVal val="0-#ppt_h/2"/>
                                          </p:val>
                                        </p:tav>
                                        <p:tav tm="100000">
                                          <p:val>
                                            <p:strVal val="#ppt_y"/>
                                          </p:val>
                                        </p:tav>
                                      </p:tavLst>
                                    </p:anim>
                                  </p:childTnLst>
                                </p:cTn>
                              </p:par>
                            </p:childTnLst>
                          </p:cTn>
                        </p:par>
                        <p:par>
                          <p:cTn id="16" fill="hold">
                            <p:stCondLst>
                              <p:cond delay="2000"/>
                            </p:stCondLst>
                            <p:childTnLst>
                              <p:par>
                                <p:cTn id="17" presetID="2" presetClass="entr" presetSubtype="12" fill="hold" grpId="0" nodeType="afterEffect">
                                  <p:stCondLst>
                                    <p:cond delay="1500"/>
                                  </p:stCondLst>
                                  <p:childTnLst>
                                    <p:set>
                                      <p:cBhvr>
                                        <p:cTn id="18" dur="1" fill="hold">
                                          <p:stCondLst>
                                            <p:cond delay="0"/>
                                          </p:stCondLst>
                                        </p:cTn>
                                        <p:tgtEl>
                                          <p:spTgt spid="29700"/>
                                        </p:tgtEl>
                                        <p:attrNameLst>
                                          <p:attrName>style.visibility</p:attrName>
                                        </p:attrNameLst>
                                      </p:cBhvr>
                                      <p:to>
                                        <p:strVal val="visible"/>
                                      </p:to>
                                    </p:set>
                                    <p:anim calcmode="lin" valueType="num">
                                      <p:cBhvr additive="base">
                                        <p:cTn id="19" dur="2000" fill="hold"/>
                                        <p:tgtEl>
                                          <p:spTgt spid="29700"/>
                                        </p:tgtEl>
                                        <p:attrNameLst>
                                          <p:attrName>ppt_x</p:attrName>
                                        </p:attrNameLst>
                                      </p:cBhvr>
                                      <p:tavLst>
                                        <p:tav tm="0">
                                          <p:val>
                                            <p:strVal val="0-#ppt_w/2"/>
                                          </p:val>
                                        </p:tav>
                                        <p:tav tm="100000">
                                          <p:val>
                                            <p:strVal val="#ppt_x"/>
                                          </p:val>
                                        </p:tav>
                                      </p:tavLst>
                                    </p:anim>
                                    <p:anim calcmode="lin" valueType="num">
                                      <p:cBhvr additive="base">
                                        <p:cTn id="20" dur="2000" fill="hold"/>
                                        <p:tgtEl>
                                          <p:spTgt spid="297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698" grpId="0"/>
      <p:bldP spid="2970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ChangeArrowheads="1"/>
          </p:cNvSpPr>
          <p:nvPr/>
        </p:nvSpPr>
        <p:spPr bwMode="auto">
          <a:xfrm>
            <a:off x="503548" y="1341929"/>
            <a:ext cx="8136904"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de-DE" sz="2200" dirty="0">
                <a:solidFill>
                  <a:sysClr val="windowText" lastClr="000000"/>
                </a:solidFill>
                <a:latin typeface="+mj-lt"/>
              </a:rPr>
              <a:t>Mach mich griffsicher in der richtigen Zeiteinteilung. </a:t>
            </a:r>
          </a:p>
        </p:txBody>
      </p:sp>
      <p:sp>
        <p:nvSpPr>
          <p:cNvPr id="6" name="Rechteck 5"/>
          <p:cNvSpPr/>
          <p:nvPr/>
        </p:nvSpPr>
        <p:spPr>
          <a:xfrm>
            <a:off x="467544" y="1939479"/>
            <a:ext cx="8208912" cy="1107996"/>
          </a:xfrm>
          <a:prstGeom prst="rect">
            <a:avLst/>
          </a:prstGeom>
        </p:spPr>
        <p:txBody>
          <a:bodyPr wrap="square">
            <a:spAutoFit/>
          </a:bodyPr>
          <a:lstStyle/>
          <a:p>
            <a:pPr algn="ctr"/>
            <a:endParaRPr lang="de-DE" sz="2200" dirty="0">
              <a:solidFill>
                <a:sysClr val="windowText" lastClr="000000"/>
              </a:solidFill>
              <a:latin typeface="+mj-lt"/>
            </a:endParaRPr>
          </a:p>
          <a:p>
            <a:pPr algn="ctr"/>
            <a:r>
              <a:rPr lang="de-DE" sz="2200" dirty="0">
                <a:solidFill>
                  <a:sysClr val="windowText" lastClr="000000"/>
                </a:solidFill>
                <a:latin typeface="+mj-lt"/>
              </a:rPr>
              <a:t>Schenke mir das Fingerspitzengefühl, um herauszufinden, was erstrangig und was zweitrangig ist.</a:t>
            </a:r>
          </a:p>
        </p:txBody>
      </p:sp>
      <p:sp>
        <p:nvSpPr>
          <p:cNvPr id="7" name="Rechteck 6"/>
          <p:cNvSpPr/>
          <p:nvPr/>
        </p:nvSpPr>
        <p:spPr>
          <a:xfrm>
            <a:off x="431540" y="2990562"/>
            <a:ext cx="8280920" cy="2123658"/>
          </a:xfrm>
          <a:prstGeom prst="rect">
            <a:avLst/>
          </a:prstGeom>
        </p:spPr>
        <p:txBody>
          <a:bodyPr wrap="square">
            <a:spAutoFit/>
          </a:bodyPr>
          <a:lstStyle/>
          <a:p>
            <a:pPr algn="ctr"/>
            <a:endParaRPr lang="de-DE" sz="2200" dirty="0">
              <a:solidFill>
                <a:sysClr val="windowText" lastClr="000000"/>
              </a:solidFill>
              <a:latin typeface="+mj-lt"/>
            </a:endParaRPr>
          </a:p>
          <a:p>
            <a:pPr algn="ctr"/>
            <a:endParaRPr lang="de-DE" sz="2200" dirty="0">
              <a:solidFill>
                <a:sysClr val="windowText" lastClr="000000"/>
              </a:solidFill>
              <a:latin typeface="+mj-lt"/>
            </a:endParaRPr>
          </a:p>
          <a:p>
            <a:pPr algn="ctr"/>
            <a:r>
              <a:rPr lang="de-DE" sz="2200" dirty="0">
                <a:solidFill>
                  <a:sysClr val="windowText" lastClr="000000"/>
                </a:solidFill>
                <a:latin typeface="+mj-lt"/>
              </a:rPr>
              <a:t>Ich bitte um die Kraft für das Maß, dass ich nicht durch das Leben rutsche, sondern den Tageslauf vernünftig einteile, auf Lichtblicke und Höhepunkte achte und wenigstens hin und wieder Zeit finde für einen kulturellen Genuss.</a:t>
            </a:r>
          </a:p>
        </p:txBody>
      </p:sp>
      <p:sp>
        <p:nvSpPr>
          <p:cNvPr id="10" name="Rechteck 9"/>
          <p:cNvSpPr/>
          <p:nvPr/>
        </p:nvSpPr>
        <p:spPr>
          <a:xfrm>
            <a:off x="467544" y="5683895"/>
            <a:ext cx="8208912" cy="769441"/>
          </a:xfrm>
          <a:prstGeom prst="rect">
            <a:avLst/>
          </a:prstGeom>
        </p:spPr>
        <p:txBody>
          <a:bodyPr wrap="square">
            <a:spAutoFit/>
          </a:bodyPr>
          <a:lstStyle/>
          <a:p>
            <a:pPr algn="ctr"/>
            <a:r>
              <a:rPr lang="de-DE" sz="2200" dirty="0">
                <a:solidFill>
                  <a:sysClr val="windowText" lastClr="000000"/>
                </a:solidFill>
                <a:latin typeface="+mj-lt"/>
              </a:rPr>
              <a:t>Hilf mir das Nächste so gut wie möglich zu tun und die einzige Stunde als die wichtigste zu erkennen.</a:t>
            </a:r>
          </a:p>
        </p:txBody>
      </p:sp>
      <p:sp>
        <p:nvSpPr>
          <p:cNvPr id="11" name="Rechteck 10"/>
          <p:cNvSpPr/>
          <p:nvPr/>
        </p:nvSpPr>
        <p:spPr>
          <a:xfrm>
            <a:off x="3890724" y="6525376"/>
            <a:ext cx="1362552" cy="288000"/>
          </a:xfrm>
          <a:prstGeom prst="rect">
            <a:avLst/>
          </a:prstGeom>
        </p:spPr>
        <p:txBody>
          <a:bodyPr wrap="none">
            <a:spAutoFit/>
          </a:bodyPr>
          <a:lstStyle/>
          <a:p>
            <a:r>
              <a:rPr lang="de-DE" sz="1200" dirty="0">
                <a:solidFill>
                  <a:sysClr val="windowText" lastClr="000000"/>
                </a:solidFill>
              </a:rPr>
              <a:t>Petra C. Erdmann</a:t>
            </a:r>
          </a:p>
        </p:txBody>
      </p:sp>
      <p:pic>
        <p:nvPicPr>
          <p:cNvPr id="12"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028384" y="620688"/>
            <a:ext cx="720080" cy="73431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vertical)">
                                      <p:cBhvr>
                                        <p:cTn id="7" dur="2000"/>
                                        <p:tgtEl>
                                          <p:spTgt spid="12"/>
                                        </p:tgtEl>
                                      </p:cBhvr>
                                    </p:animEffect>
                                  </p:childTnLst>
                                </p:cTn>
                              </p:par>
                              <p:par>
                                <p:cTn id="8" presetID="2" presetClass="entr" presetSubtype="12" fill="hold" grpId="0" nodeType="withEffect">
                                  <p:stCondLst>
                                    <p:cond delay="1500"/>
                                  </p:stCondLst>
                                  <p:childTnLst>
                                    <p:set>
                                      <p:cBhvr>
                                        <p:cTn id="9" dur="1" fill="hold">
                                          <p:stCondLst>
                                            <p:cond delay="0"/>
                                          </p:stCondLst>
                                        </p:cTn>
                                        <p:tgtEl>
                                          <p:spTgt spid="31745"/>
                                        </p:tgtEl>
                                        <p:attrNameLst>
                                          <p:attrName>style.visibility</p:attrName>
                                        </p:attrNameLst>
                                      </p:cBhvr>
                                      <p:to>
                                        <p:strVal val="visible"/>
                                      </p:to>
                                    </p:set>
                                    <p:anim calcmode="lin" valueType="num">
                                      <p:cBhvr additive="base">
                                        <p:cTn id="10" dur="2000" fill="hold"/>
                                        <p:tgtEl>
                                          <p:spTgt spid="31745"/>
                                        </p:tgtEl>
                                        <p:attrNameLst>
                                          <p:attrName>ppt_x</p:attrName>
                                        </p:attrNameLst>
                                      </p:cBhvr>
                                      <p:tavLst>
                                        <p:tav tm="0">
                                          <p:val>
                                            <p:strVal val="0-#ppt_w/2"/>
                                          </p:val>
                                        </p:tav>
                                        <p:tav tm="100000">
                                          <p:val>
                                            <p:strVal val="#ppt_x"/>
                                          </p:val>
                                        </p:tav>
                                      </p:tavLst>
                                    </p:anim>
                                    <p:anim calcmode="lin" valueType="num">
                                      <p:cBhvr additive="base">
                                        <p:cTn id="11" dur="2000" fill="hold"/>
                                        <p:tgtEl>
                                          <p:spTgt spid="31745"/>
                                        </p:tgtEl>
                                        <p:attrNameLst>
                                          <p:attrName>ppt_y</p:attrName>
                                        </p:attrNameLst>
                                      </p:cBhvr>
                                      <p:tavLst>
                                        <p:tav tm="0">
                                          <p:val>
                                            <p:strVal val="1+#ppt_h/2"/>
                                          </p:val>
                                        </p:tav>
                                        <p:tav tm="100000">
                                          <p:val>
                                            <p:strVal val="#ppt_y"/>
                                          </p:val>
                                        </p:tav>
                                      </p:tavLst>
                                    </p:anim>
                                  </p:childTnLst>
                                </p:cTn>
                              </p:par>
                            </p:childTnLst>
                          </p:cTn>
                        </p:par>
                        <p:par>
                          <p:cTn id="12" fill="hold">
                            <p:stCondLst>
                              <p:cond delay="3500"/>
                            </p:stCondLst>
                            <p:childTnLst>
                              <p:par>
                                <p:cTn id="13" presetID="2" presetClass="entr" presetSubtype="12" fill="hold" grpId="0" nodeType="afterEffect">
                                  <p:stCondLst>
                                    <p:cond delay="1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2000" fill="hold"/>
                                        <p:tgtEl>
                                          <p:spTgt spid="6"/>
                                        </p:tgtEl>
                                        <p:attrNameLst>
                                          <p:attrName>ppt_x</p:attrName>
                                        </p:attrNameLst>
                                      </p:cBhvr>
                                      <p:tavLst>
                                        <p:tav tm="0">
                                          <p:val>
                                            <p:strVal val="0-#ppt_w/2"/>
                                          </p:val>
                                        </p:tav>
                                        <p:tav tm="100000">
                                          <p:val>
                                            <p:strVal val="#ppt_x"/>
                                          </p:val>
                                        </p:tav>
                                      </p:tavLst>
                                    </p:anim>
                                    <p:anim calcmode="lin" valueType="num">
                                      <p:cBhvr additive="base">
                                        <p:cTn id="16" dur="20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7000"/>
                            </p:stCondLst>
                            <p:childTnLst>
                              <p:par>
                                <p:cTn id="18" presetID="2" presetClass="entr" presetSubtype="12" fill="hold" grpId="0" nodeType="afterEffect">
                                  <p:stCondLst>
                                    <p:cond delay="150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2000" fill="hold"/>
                                        <p:tgtEl>
                                          <p:spTgt spid="7"/>
                                        </p:tgtEl>
                                        <p:attrNameLst>
                                          <p:attrName>ppt_x</p:attrName>
                                        </p:attrNameLst>
                                      </p:cBhvr>
                                      <p:tavLst>
                                        <p:tav tm="0">
                                          <p:val>
                                            <p:strVal val="0-#ppt_w/2"/>
                                          </p:val>
                                        </p:tav>
                                        <p:tav tm="100000">
                                          <p:val>
                                            <p:strVal val="#ppt_x"/>
                                          </p:val>
                                        </p:tav>
                                      </p:tavLst>
                                    </p:anim>
                                    <p:anim calcmode="lin" valueType="num">
                                      <p:cBhvr additive="base">
                                        <p:cTn id="21" dur="20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10500"/>
                            </p:stCondLst>
                            <p:childTnLst>
                              <p:par>
                                <p:cTn id="23" presetID="2" presetClass="entr" presetSubtype="12" fill="hold" grpId="0" nodeType="afterEffect">
                                  <p:stCondLst>
                                    <p:cond delay="150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2000" fill="hold"/>
                                        <p:tgtEl>
                                          <p:spTgt spid="10"/>
                                        </p:tgtEl>
                                        <p:attrNameLst>
                                          <p:attrName>ppt_x</p:attrName>
                                        </p:attrNameLst>
                                      </p:cBhvr>
                                      <p:tavLst>
                                        <p:tav tm="0">
                                          <p:val>
                                            <p:strVal val="0-#ppt_w/2"/>
                                          </p:val>
                                        </p:tav>
                                        <p:tav tm="100000">
                                          <p:val>
                                            <p:strVal val="#ppt_x"/>
                                          </p:val>
                                        </p:tav>
                                      </p:tavLst>
                                    </p:anim>
                                    <p:anim calcmode="lin" valueType="num">
                                      <p:cBhvr additive="base">
                                        <p:cTn id="26"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5" grpId="0"/>
      <p:bldP spid="6" grpId="0"/>
      <p:bldP spid="7" grpId="0"/>
      <p:bldP spid="10"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yperion">
  <a:themeElements>
    <a:clrScheme name="Benutzerdefiniert 2">
      <a:dk1>
        <a:srgbClr val="7CCA62"/>
      </a:dk1>
      <a:lt1>
        <a:srgbClr val="92D050"/>
      </a:lt1>
      <a:dk2>
        <a:srgbClr val="04617B"/>
      </a:dk2>
      <a:lt2>
        <a:srgbClr val="DBF5F9"/>
      </a:lt2>
      <a:accent1>
        <a:srgbClr val="0F6FC6"/>
      </a:accent1>
      <a:accent2>
        <a:srgbClr val="009DD9"/>
      </a:accent2>
      <a:accent3>
        <a:srgbClr val="7CCA62"/>
      </a:accent3>
      <a:accent4>
        <a:srgbClr val="10CF9B"/>
      </a:accent4>
      <a:accent5>
        <a:srgbClr val="7CCA62"/>
      </a:accent5>
      <a:accent6>
        <a:srgbClr val="A5C249"/>
      </a:accent6>
      <a:hlink>
        <a:srgbClr val="E2D700"/>
      </a:hlink>
      <a:folHlink>
        <a:srgbClr val="85DFD0"/>
      </a:folHlink>
    </a:clrScheme>
    <a:fontScheme name="Hyperion">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Hyperion">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0</TotalTime>
  <Words>579</Words>
  <Application>Microsoft Macintosh PowerPoint</Application>
  <PresentationFormat>On-screen Show (4:3)</PresentationFormat>
  <Paragraphs>122</Paragraphs>
  <Slides>11</Slides>
  <Notes>11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Andale Sans UI</vt:lpstr>
      <vt:lpstr>Arial</vt:lpstr>
      <vt:lpstr>Calibri</vt:lpstr>
      <vt:lpstr>Constantia</vt:lpstr>
      <vt:lpstr>Times New Roman</vt:lpstr>
      <vt:lpstr>Wingdings</vt:lpstr>
      <vt:lpstr>Wingdings 2</vt:lpstr>
      <vt:lpstr>Hyperion</vt:lpstr>
      <vt:lpstr>Immer schön gelassen bleiben: (Er)kennen Sie Ihre(n) Antreiber</vt:lpstr>
      <vt:lpstr>Was sind Antreiber?</vt:lpstr>
      <vt:lpstr>Stress lässt sich um 90% bändigen, wenn die Antreiber gebändigt werden!</vt:lpstr>
      <vt:lpstr>Forderungen der Antreiber</vt:lpstr>
      <vt:lpstr>PowerPoint Presentation</vt:lpstr>
      <vt:lpstr>PowerPoint Presentation</vt:lpstr>
      <vt:lpstr>PowerPoint Presentation</vt:lpstr>
      <vt:lpstr>Die Kunst der kleinen Schritte</vt:lpstr>
      <vt:lpstr>PowerPoint Presentation</vt:lpstr>
      <vt:lpstr>PowerPoint Presentation</vt:lpstr>
      <vt:lpstr>PowerPoint Presentation</vt:lpstr>
    </vt:vector>
  </TitlesOfParts>
  <Company>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Martin Nitsche</dc:creator>
  <cp:lastModifiedBy>afranz@mpi-cbg.de</cp:lastModifiedBy>
  <cp:revision>80</cp:revision>
  <dcterms:created xsi:type="dcterms:W3CDTF">2013-09-17T11:06:06Z</dcterms:created>
  <dcterms:modified xsi:type="dcterms:W3CDTF">2018-08-31T09:37:45Z</dcterms:modified>
</cp:coreProperties>
</file>